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8" r:id="rId3"/>
    <p:sldId id="257"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5" r:id="rId20"/>
    <p:sldId id="274" r:id="rId21"/>
    <p:sldId id="276" r:id="rId22"/>
    <p:sldId id="277" r:id="rId23"/>
    <p:sldId id="278" r:id="rId24"/>
    <p:sldId id="279" r:id="rId25"/>
    <p:sldId id="280" r:id="rId26"/>
    <p:sldId id="281" r:id="rId27"/>
    <p:sldId id="282" r:id="rId28"/>
    <p:sldId id="283" r:id="rId29"/>
    <p:sldId id="285" r:id="rId30"/>
    <p:sldId id="286" r:id="rId31"/>
    <p:sldId id="287" r:id="rId32"/>
    <p:sldId id="288" r:id="rId33"/>
    <p:sldId id="289" r:id="rId34"/>
    <p:sldId id="292" r:id="rId35"/>
    <p:sldId id="291" r:id="rId36"/>
    <p:sldId id="293" r:id="rId37"/>
    <p:sldId id="294" r:id="rId38"/>
    <p:sldId id="295" r:id="rId39"/>
    <p:sldId id="296" r:id="rId40"/>
    <p:sldId id="297" r:id="rId41"/>
    <p:sldId id="298" r:id="rId42"/>
    <p:sldId id="299" r:id="rId43"/>
    <p:sldId id="301" r:id="rId4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4176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40" autoAdjust="0"/>
    <p:restoredTop sz="94660"/>
  </p:normalViewPr>
  <p:slideViewPr>
    <p:cSldViewPr snapToGrid="0">
      <p:cViewPr varScale="1">
        <p:scale>
          <a:sx n="73" d="100"/>
          <a:sy n="73" d="100"/>
        </p:scale>
        <p:origin x="534"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2373"/>
            <a:ext cx="12192000" cy="6867027"/>
            <a:chOff x="0" y="-2373"/>
            <a:chExt cx="12192000" cy="6867027"/>
          </a:xfrm>
        </p:grpSpPr>
        <p:sp>
          <p:nvSpPr>
            <p:cNvPr id="8" name="Rectangle 7"/>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rot="5400000">
            <a:off x="10089390" y="1792223"/>
            <a:ext cx="990599" cy="304799"/>
          </a:xfrm>
        </p:spPr>
        <p:txBody>
          <a:bodyPr anchor="t"/>
          <a:lstStyle>
            <a:lvl1pPr algn="l">
              <a:defRPr b="0" i="0">
                <a:solidFill>
                  <a:schemeClr val="bg1"/>
                </a:solidFill>
              </a:defRPr>
            </a:lvl1pPr>
          </a:lstStyle>
          <a:p>
            <a:fld id="{1E700B27-DE4C-4B9E-BB11-B9027034A00F}" type="datetimeFigureOut">
              <a:rPr lang="en-US" dirty="0"/>
              <a:pPr/>
              <a:t>3/8/2020</a:t>
            </a:fld>
            <a:endParaRPr lang="en-US" dirty="0"/>
          </a:p>
        </p:txBody>
      </p:sp>
      <p:sp>
        <p:nvSpPr>
          <p:cNvPr id="5" name="Footer Placeholder 4"/>
          <p:cNvSpPr>
            <a:spLocks noGrp="1"/>
          </p:cNvSpPr>
          <p:nvPr>
            <p:ph type="ftr" sz="quarter" idx="11"/>
          </p:nvPr>
        </p:nvSpPr>
        <p:spPr>
          <a:xfrm rot="5400000">
            <a:off x="8959592" y="3226820"/>
            <a:ext cx="3859795" cy="304801"/>
          </a:xfrm>
        </p:spPr>
        <p:txBody>
          <a:bodyPr/>
          <a:lstStyle>
            <a:lvl1pPr>
              <a:defRPr b="0" i="0">
                <a:solidFill>
                  <a:schemeClr val="bg1"/>
                </a:solidFill>
              </a:defRPr>
            </a:lvl1pPr>
          </a:lstStyle>
          <a:p>
            <a:r>
              <a:rPr lang="en-US" dirty="0"/>
              <a:t>
              </a:t>
            </a:r>
          </a:p>
        </p:txBody>
      </p:sp>
      <p:sp>
        <p:nvSpPr>
          <p:cNvPr id="10" name="Rectangle 9"/>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10351008" y="292608"/>
            <a:ext cx="838199" cy="767687"/>
          </a:xfrm>
        </p:spPr>
        <p:txBody>
          <a:bodyPr/>
          <a:lstStyle>
            <a:lvl1pPr>
              <a:defRPr sz="2800" b="0" i="0">
                <a:latin typeface="+mj-lt"/>
              </a:defRPr>
            </a:lvl1pPr>
          </a:lstStyle>
          <a:p>
            <a:fld id="{D57F1E4F-1CFF-5643-939E-217C01CDF565}" type="slidenum">
              <a:rPr lang="en-US" dirty="0"/>
              <a:pPr/>
              <a:t>‹#›</a:t>
            </a:fld>
            <a:endParaRPr lang="en-US" dirty="0"/>
          </a:p>
        </p:txBody>
      </p:sp>
    </p:spTree>
  </p:cSld>
  <p:clrMapOvr>
    <a:masterClrMapping/>
  </p:clrMapOvr>
  <p:transition spd="slow" advTm="7587">
    <p:cove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19" name="Group 18"/>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4966674"/>
            <a:ext cx="882565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54955" y="685800"/>
            <a:ext cx="8825658"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bwMode="gray">
          <a:xfrm>
            <a:off x="1154956" y="5536665"/>
            <a:ext cx="8825656" cy="493712"/>
          </a:xfrm>
        </p:spPr>
        <p:txBody>
          <a:bodyPr>
            <a:normAutofit/>
          </a:bodyPr>
          <a:lstStyle>
            <a:lvl1pPr marL="0" indent="0">
              <a:buNone/>
              <a:defRPr sz="12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C40F4739-9812-4A9F-890D-2AD6BA5F6EE8}" type="datetimeFigureOut">
              <a:rPr lang="en-US" dirty="0"/>
              <a:t>3/8/2020</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transition spd="slow" advTm="7587">
    <p:cove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grpSp>
        <p:nvGrpSpPr>
          <p:cNvPr id="12" name="Group 11"/>
          <p:cNvGrpSpPr/>
          <p:nvPr/>
        </p:nvGrpSpPr>
        <p:grpSpPr>
          <a:xfrm>
            <a:off x="0" y="-2373"/>
            <a:ext cx="12192000" cy="6867027"/>
            <a:chOff x="0" y="-2373"/>
            <a:chExt cx="12192000" cy="6867027"/>
          </a:xfrm>
        </p:grpSpPr>
        <p:sp>
          <p:nvSpPr>
            <p:cNvPr id="10" name="Rectangle 9"/>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063416"/>
            <a:ext cx="8825659" cy="1379755"/>
          </a:xfrm>
        </p:spPr>
        <p:txBody>
          <a:bodyPr/>
          <a:lstStyle>
            <a:lvl1pPr>
              <a:defRPr sz="4000"/>
            </a:lvl1pPr>
          </a:lstStyle>
          <a:p>
            <a:r>
              <a:rPr lang="en-US" smtClean="0"/>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4" name="Date Placeholder 3"/>
          <p:cNvSpPr>
            <a:spLocks noGrp="1"/>
          </p:cNvSpPr>
          <p:nvPr>
            <p:ph type="dt" sz="half" idx="10"/>
          </p:nvPr>
        </p:nvSpPr>
        <p:spPr/>
        <p:txBody>
          <a:bodyPr/>
          <a:lstStyle/>
          <a:p>
            <a:fld id="{18845AC5-A3F8-44AA-BA8F-596CDCC976D3}" type="datetimeFigureOut">
              <a:rPr lang="en-US" dirty="0"/>
              <a:t>3/8/2020</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transition spd="slow" advTm="7587">
    <p:cove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grpSp>
        <p:nvGrpSpPr>
          <p:cNvPr id="7" name="Group 6"/>
          <p:cNvGrpSpPr/>
          <p:nvPr/>
        </p:nvGrpSpPr>
        <p:grpSpPr>
          <a:xfrm>
            <a:off x="0" y="-2373"/>
            <a:ext cx="12192000" cy="6867027"/>
            <a:chOff x="0" y="-2373"/>
            <a:chExt cx="12192000" cy="6867027"/>
          </a:xfrm>
        </p:grpSpPr>
        <p:sp>
          <p:nvSpPr>
            <p:cNvPr id="15" name="Rectangle 14"/>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4"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6"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3" name="TextBox 12"/>
          <p:cNvSpPr txBox="1"/>
          <p:nvPr/>
        </p:nvSpPr>
        <p:spPr>
          <a:xfrm>
            <a:off x="9719438" y="2631815"/>
            <a:ext cx="801912" cy="1569660"/>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9600" dirty="0"/>
              <a:t>”</a:t>
            </a:r>
          </a:p>
        </p:txBody>
      </p:sp>
      <p:sp>
        <p:nvSpPr>
          <p:cNvPr id="9" name="TextBox 8"/>
          <p:cNvSpPr txBox="1"/>
          <p:nvPr/>
        </p:nvSpPr>
        <p:spPr>
          <a:xfrm>
            <a:off x="898295" y="591093"/>
            <a:ext cx="801912" cy="1569660"/>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9600" dirty="0"/>
              <a:t>“</a:t>
            </a:r>
          </a:p>
        </p:txBody>
      </p:sp>
      <p:sp>
        <p:nvSpPr>
          <p:cNvPr id="2" name="Title 1"/>
          <p:cNvSpPr>
            <a:spLocks noGrp="1"/>
          </p:cNvSpPr>
          <p:nvPr>
            <p:ph type="title"/>
          </p:nvPr>
        </p:nvSpPr>
        <p:spPr>
          <a:xfrm>
            <a:off x="1581878" y="980517"/>
            <a:ext cx="8453906" cy="2698249"/>
          </a:xfrm>
        </p:spPr>
        <p:txBody>
          <a:bodyPr/>
          <a:lstStyle>
            <a:lvl1pPr>
              <a:defRPr sz="4000"/>
            </a:lvl1pPr>
          </a:lstStyle>
          <a:p>
            <a:r>
              <a:rPr lang="en-US" smtClean="0"/>
              <a:t>Click to edit Master title style</a:t>
            </a:r>
            <a:endParaRPr lang="en-US" dirty="0"/>
          </a:p>
        </p:txBody>
      </p:sp>
      <p:sp>
        <p:nvSpPr>
          <p:cNvPr id="14" name="Text Placeholder 3"/>
          <p:cNvSpPr>
            <a:spLocks noGrp="1"/>
          </p:cNvSpPr>
          <p:nvPr>
            <p:ph type="body" sz="half" idx="13"/>
          </p:nvPr>
        </p:nvSpPr>
        <p:spPr bwMode="gray">
          <a:xfrm>
            <a:off x="1945945" y="3678766"/>
            <a:ext cx="7725772" cy="342174"/>
          </a:xfrm>
        </p:spPr>
        <p:txBody>
          <a:bodyPr anchor="t">
            <a:normAutofit/>
          </a:bodyPr>
          <a:lstStyle>
            <a:lvl1pPr marL="0" indent="0">
              <a:buNone/>
              <a:defRPr lang="en-US" sz="1400" b="0" i="0" kern="1200" cap="small" dirty="0">
                <a:solidFill>
                  <a:schemeClr val="accent1"/>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4" name="Date Placeholder 3"/>
          <p:cNvSpPr>
            <a:spLocks noGrp="1"/>
          </p:cNvSpPr>
          <p:nvPr>
            <p:ph type="dt" sz="half" idx="10"/>
          </p:nvPr>
        </p:nvSpPr>
        <p:spPr/>
        <p:txBody>
          <a:bodyPr/>
          <a:lstStyle/>
          <a:p>
            <a:fld id="{C873B183-A821-4095-A363-9EC968635539}" type="datetimeFigureOut">
              <a:rPr lang="en-US" dirty="0"/>
              <a:t>3/8/2020</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32" name="Rectangle 3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transition spd="slow" advTm="7587">
    <p:cove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grpSp>
        <p:nvGrpSpPr>
          <p:cNvPr id="18" name="Group 17"/>
          <p:cNvGrpSpPr/>
          <p:nvPr/>
        </p:nvGrpSpPr>
        <p:grpSpPr>
          <a:xfrm>
            <a:off x="0" y="-2373"/>
            <a:ext cx="12192000" cy="6867027"/>
            <a:chOff x="0" y="-2373"/>
            <a:chExt cx="12192000" cy="6867027"/>
          </a:xfrm>
        </p:grpSpPr>
        <p:sp>
          <p:nvSpPr>
            <p:cNvPr id="10" name="Rectangle 9"/>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4" y="5033068"/>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74D01B4-0AA5-45E6-B2E6-5FA4078AEBCF}" type="datetimeFigureOut">
              <a:rPr lang="en-US" dirty="0"/>
              <a:t>3/8/2020</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12" name="Rectangle 1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transition spd="slow" advTm="7587">
    <p:cove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1154954" y="2617299"/>
            <a:ext cx="312916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6" name="Text Placeholder 3"/>
          <p:cNvSpPr>
            <a:spLocks noGrp="1"/>
          </p:cNvSpPr>
          <p:nvPr>
            <p:ph type="body" sz="half" idx="15"/>
          </p:nvPr>
        </p:nvSpPr>
        <p:spPr>
          <a:xfrm>
            <a:off x="1154954" y="3193561"/>
            <a:ext cx="3129168" cy="283349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Text Placeholder 4"/>
          <p:cNvSpPr>
            <a:spLocks noGrp="1"/>
          </p:cNvSpPr>
          <p:nvPr>
            <p:ph type="body" sz="quarter" idx="3"/>
          </p:nvPr>
        </p:nvSpPr>
        <p:spPr>
          <a:xfrm>
            <a:off x="4512721" y="2603502"/>
            <a:ext cx="314538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9" name="Text Placeholder 3"/>
          <p:cNvSpPr>
            <a:spLocks noGrp="1"/>
          </p:cNvSpPr>
          <p:nvPr>
            <p:ph type="body" sz="half" idx="16"/>
          </p:nvPr>
        </p:nvSpPr>
        <p:spPr>
          <a:xfrm>
            <a:off x="4512721" y="3193561"/>
            <a:ext cx="3145380" cy="283349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4" name="Text Placeholder 4"/>
          <p:cNvSpPr>
            <a:spLocks noGrp="1"/>
          </p:cNvSpPr>
          <p:nvPr>
            <p:ph type="body" sz="quarter" idx="13"/>
          </p:nvPr>
        </p:nvSpPr>
        <p:spPr>
          <a:xfrm>
            <a:off x="7886700" y="2617299"/>
            <a:ext cx="3161029" cy="576261"/>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0" name="Text Placeholder 3"/>
          <p:cNvSpPr>
            <a:spLocks noGrp="1"/>
          </p:cNvSpPr>
          <p:nvPr>
            <p:ph type="body" sz="half" idx="17"/>
          </p:nvPr>
        </p:nvSpPr>
        <p:spPr>
          <a:xfrm>
            <a:off x="7886700" y="3193561"/>
            <a:ext cx="3164719" cy="28334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cxnSp>
        <p:nvCxnSpPr>
          <p:cNvPr id="22" name="Straight Connector 21"/>
          <p:cNvCxnSpPr/>
          <p:nvPr/>
        </p:nvCxnSpPr>
        <p:spPr>
          <a:xfrm>
            <a:off x="4403971" y="2569633"/>
            <a:ext cx="0" cy="3492499"/>
          </a:xfrm>
          <a:prstGeom prst="line">
            <a:avLst/>
          </a:prstGeom>
          <a:ln w="12700" cmpd="sng">
            <a:solidFill>
              <a:schemeClr val="accent1">
                <a:alpha val="41000"/>
              </a:scheme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7772401" y="2569633"/>
            <a:ext cx="0" cy="3492499"/>
          </a:xfrm>
          <a:prstGeom prst="line">
            <a:avLst/>
          </a:prstGeom>
          <a:ln w="12700" cmpd="sng">
            <a:solidFill>
              <a:schemeClr val="accent1">
                <a:alpha val="41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4147335C-0450-40D7-8612-B3203BED4F28}" type="datetimeFigureOut">
              <a:rPr lang="en-US" dirty="0"/>
              <a:t>3/8/2020</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transition spd="slow" advTm="7587">
    <p:cove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1154952" y="4532845"/>
            <a:ext cx="30504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9" name="Picture Placeholder 2"/>
          <p:cNvSpPr>
            <a:spLocks noGrp="1" noChangeAspect="1"/>
          </p:cNvSpPr>
          <p:nvPr>
            <p:ph type="pic" idx="15"/>
          </p:nvPr>
        </p:nvSpPr>
        <p:spPr>
          <a:xfrm>
            <a:off x="1334552"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2" name="Text Placeholder 3"/>
          <p:cNvSpPr>
            <a:spLocks noGrp="1"/>
          </p:cNvSpPr>
          <p:nvPr>
            <p:ph type="body" sz="half" idx="18"/>
          </p:nvPr>
        </p:nvSpPr>
        <p:spPr>
          <a:xfrm>
            <a:off x="1154953" y="5109107"/>
            <a:ext cx="3050437" cy="91794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Text Placeholder 4"/>
          <p:cNvSpPr>
            <a:spLocks noGrp="1"/>
          </p:cNvSpPr>
          <p:nvPr>
            <p:ph type="body" sz="quarter" idx="3"/>
          </p:nvPr>
        </p:nvSpPr>
        <p:spPr>
          <a:xfrm>
            <a:off x="4572537" y="4532846"/>
            <a:ext cx="3046766" cy="651156"/>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30" name="Picture Placeholder 2"/>
          <p:cNvSpPr>
            <a:spLocks noGrp="1" noChangeAspect="1"/>
          </p:cNvSpPr>
          <p:nvPr>
            <p:ph type="pic" idx="21"/>
          </p:nvPr>
        </p:nvSpPr>
        <p:spPr>
          <a:xfrm>
            <a:off x="4748463" y="2603500"/>
            <a:ext cx="2691241"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3" name="Text Placeholder 3"/>
          <p:cNvSpPr>
            <a:spLocks noGrp="1"/>
          </p:cNvSpPr>
          <p:nvPr>
            <p:ph type="body" sz="half" idx="19"/>
          </p:nvPr>
        </p:nvSpPr>
        <p:spPr>
          <a:xfrm>
            <a:off x="4568865" y="5184002"/>
            <a:ext cx="3050438" cy="84305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4" name="Text Placeholder 4"/>
          <p:cNvSpPr>
            <a:spLocks noGrp="1"/>
          </p:cNvSpPr>
          <p:nvPr>
            <p:ph type="body" sz="quarter" idx="13"/>
          </p:nvPr>
        </p:nvSpPr>
        <p:spPr>
          <a:xfrm>
            <a:off x="7983434" y="4532847"/>
            <a:ext cx="3050438" cy="651154"/>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31"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20"/>
          </p:nvPr>
        </p:nvSpPr>
        <p:spPr>
          <a:xfrm>
            <a:off x="7983434" y="5184001"/>
            <a:ext cx="3050437" cy="843054"/>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cxnSp>
        <p:nvCxnSpPr>
          <p:cNvPr id="17" name="Straight Connector 16"/>
          <p:cNvCxnSpPr/>
          <p:nvPr/>
        </p:nvCxnSpPr>
        <p:spPr>
          <a:xfrm>
            <a:off x="4388153" y="2603500"/>
            <a:ext cx="0" cy="3517594"/>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801905" y="2603500"/>
            <a:ext cx="0" cy="34925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D246A105-2A1C-4284-B4EA-07CF89B1A393}" type="datetimeFigureOut">
              <a:rPr lang="en-US" dirty="0"/>
              <a:t>3/8/2020</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transition spd="slow" advTm="7587">
    <p:cove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3" y="973668"/>
            <a:ext cx="8825660" cy="706964"/>
          </a:xfrm>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0DBE609-F3F2-45E6-BD6A-E03A8C86C1AE}" type="datetimeFigureOut">
              <a:rPr lang="en-US" dirty="0"/>
              <a:t>3/8/2020</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transition spd="slow" advTm="7587">
    <p:cove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19" name="Group 18"/>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Rectangle 7"/>
            <p:cNvSpPr/>
            <p:nvPr/>
          </p:nvSpPr>
          <p:spPr>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76756" y="1278468"/>
            <a:ext cx="1413933" cy="4748589"/>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54954" y="1278468"/>
            <a:ext cx="6247546" cy="474859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A24AD68-089C-4467-A8F3-EA2BBCA6B44E}" type="datetimeFigureOut">
              <a:rPr lang="en-US" dirty="0"/>
              <a:t>3/8/2020</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transition spd="slow" advTm="7587">
    <p:cove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5C51FCE-E4BB-4680-8E50-3C0E348D2609}" type="datetimeFigureOut">
              <a:rPr lang="en-US" dirty="0"/>
              <a:t>3/8/2020</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transition spd="slow" advTm="7587">
    <p:cove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13" name="Group 12"/>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2677645"/>
            <a:ext cx="4351023" cy="2283824"/>
          </a:xfrm>
        </p:spPr>
        <p:txBody>
          <a:bodyPr anchor="ctr"/>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895558" y="2677644"/>
            <a:ext cx="3755379" cy="2283823"/>
          </a:xfrm>
        </p:spPr>
        <p:txBody>
          <a:bodyPr anchor="ctr"/>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8AAA073D-A903-47F8-8D16-77642FB0DF1F}" type="datetimeFigureOut">
              <a:rPr lang="en-US" dirty="0"/>
              <a:t>3/8/2020</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transition spd="slow" advTm="7587">
    <p:cove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B91FA40-626B-4CA1-85D0-7A9016E395BA}" type="datetimeFigureOut">
              <a:rPr lang="en-US" dirty="0"/>
              <a:t>3/8/2020</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transition spd="slow" advTm="7587">
    <p:cove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208710" y="3179762"/>
            <a:ext cx="4825159" cy="2840039"/>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C3F425EA-B9DC-48A7-991E-9A82573B1B21}" type="datetimeFigureOut">
              <a:rPr lang="en-US" dirty="0"/>
              <a:t>3/8/2020</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transition spd="slow" advTm="7587">
    <p:cove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66CB97F8-6CEB-469B-AFCC-889F2A2B1D5A}" type="datetimeFigureOut">
              <a:rPr lang="en-US" dirty="0"/>
              <a:t>3/8/2020</a:t>
            </a:fld>
            <a:endParaRPr lang="en-US" dirty="0"/>
          </a:p>
        </p:txBody>
      </p:sp>
      <p:sp>
        <p:nvSpPr>
          <p:cNvPr id="4" name="Footer Placeholder 3"/>
          <p:cNvSpPr>
            <a:spLocks noGrp="1"/>
          </p:cNvSpPr>
          <p:nvPr>
            <p:ph type="ftr" sz="quarter" idx="11"/>
          </p:nvPr>
        </p:nvSpPr>
        <p:spPr/>
        <p:txBody>
          <a:bodyPr/>
          <a:lstStyle/>
          <a:p>
            <a:r>
              <a:rPr lang="en-US" dirty="0"/>
              <a:t>
              </a:t>
            </a:r>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transition spd="slow" advTm="7587">
    <p:cove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A9179F-009E-4FA5-B091-7EBB82A185BD}" type="datetimeFigureOut">
              <a:rPr lang="en-US" dirty="0"/>
              <a:t>3/8/2020</a:t>
            </a:fld>
            <a:endParaRPr lang="en-US" dirty="0"/>
          </a:p>
        </p:txBody>
      </p:sp>
      <p:sp>
        <p:nvSpPr>
          <p:cNvPr id="3" name="Footer Placeholder 2"/>
          <p:cNvSpPr>
            <a:spLocks noGrp="1"/>
          </p:cNvSpPr>
          <p:nvPr>
            <p:ph type="ftr" sz="quarter" idx="11"/>
          </p:nvPr>
        </p:nvSpPr>
        <p:spPr/>
        <p:txBody>
          <a:bodyPr/>
          <a:lstStyle/>
          <a:p>
            <a:r>
              <a:rPr lang="en-US" dirty="0"/>
              <a:t>
              </a:t>
            </a:r>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transition spd="slow" advTm="7587">
    <p:cove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14" name="Group 13"/>
          <p:cNvGrpSpPr/>
          <p:nvPr/>
        </p:nvGrpSpPr>
        <p:grpSpPr>
          <a:xfrm>
            <a:off x="0" y="-2373"/>
            <a:ext cx="12192000" cy="6867027"/>
            <a:chOff x="0" y="-2373"/>
            <a:chExt cx="12192000" cy="6867027"/>
          </a:xfrm>
        </p:grpSpPr>
        <p:sp>
          <p:nvSpPr>
            <p:cNvPr id="12" name="Rectangle 11"/>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Oval 15"/>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295400"/>
            <a:ext cx="2793159" cy="16002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781146" y="1447800"/>
            <a:ext cx="5190065" cy="4572000"/>
          </a:xfrm>
        </p:spPr>
        <p:txBody>
          <a:bodyPr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bwMode="gray">
          <a:xfrm>
            <a:off x="1154955" y="2895600"/>
            <a:ext cx="2793158" cy="3129279"/>
          </a:xfrm>
        </p:spPr>
        <p:txBody>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8E665CEB-0076-4E37-B880-BCEA9784DE0A}" type="datetimeFigureOut">
              <a:rPr lang="en-US" dirty="0"/>
              <a:t>3/8/2020</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transition spd="slow" advTm="7587">
    <p:cove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20" name="Group 19"/>
          <p:cNvGrpSpPr/>
          <p:nvPr/>
        </p:nvGrpSpPr>
        <p:grpSpPr>
          <a:xfrm>
            <a:off x="0" y="-2373"/>
            <a:ext cx="12192000" cy="6867027"/>
            <a:chOff x="0" y="-2373"/>
            <a:chExt cx="12192000" cy="6867027"/>
          </a:xfrm>
        </p:grpSpPr>
        <p:sp>
          <p:nvSpPr>
            <p:cNvPr id="12" name="Rectangle 11"/>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0"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3907" y="1693332"/>
            <a:ext cx="3860260" cy="1735668"/>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bwMode="gray">
          <a:xfrm>
            <a:off x="1154955" y="3657600"/>
            <a:ext cx="3859212" cy="1371600"/>
          </a:xfrm>
        </p:spPr>
        <p:txBody>
          <a:bodyPr>
            <a:normAutofit/>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A6149E5E-3896-4118-99A7-7B85668F1C5E}" type="datetimeFigureOut">
              <a:rPr lang="en-US" dirty="0"/>
              <a:t>3/8/2020</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transition spd="slow" advTm="7587">
    <p:cove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9" name="Group 8"/>
          <p:cNvGrpSpPr/>
          <p:nvPr/>
        </p:nvGrpSpPr>
        <p:grpSpPr>
          <a:xfrm>
            <a:off x="0" y="-2373"/>
            <a:ext cx="12192000" cy="6867027"/>
            <a:chOff x="0" y="-2373"/>
            <a:chExt cx="12192000" cy="6867027"/>
          </a:xfrm>
        </p:grpSpPr>
        <p:sp>
          <p:nvSpPr>
            <p:cNvPr id="26" name="Rectangle 25"/>
            <p:cNvSpPr/>
            <p:nvPr/>
          </p:nvSpPr>
          <p:spPr>
            <a:xfrm>
              <a:off x="0" y="0"/>
              <a:ext cx="12192000" cy="6858000"/>
            </a:xfrm>
            <a:prstGeom prst="rect">
              <a:avLst/>
            </a:prstGeom>
            <a:blipFill>
              <a:blip r:embed="rId19">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0"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2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3" y="973668"/>
            <a:ext cx="8761413" cy="706964"/>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54955" y="2603500"/>
            <a:ext cx="8761412" cy="3416300"/>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650938" y="6394061"/>
            <a:ext cx="990599" cy="304799"/>
          </a:xfrm>
          <a:prstGeom prst="rect">
            <a:avLst/>
          </a:prstGeom>
        </p:spPr>
        <p:txBody>
          <a:bodyPr vert="horz" lIns="91440" tIns="45720" rIns="91440" bIns="45720" rtlCol="0" anchor="t"/>
          <a:lstStyle>
            <a:lvl1pPr algn="r">
              <a:defRPr sz="1000" b="1" i="0">
                <a:solidFill>
                  <a:schemeClr val="accent1"/>
                </a:solidFill>
              </a:defRPr>
            </a:lvl1pPr>
          </a:lstStyle>
          <a:p>
            <a:fld id="{7E0D914D-B099-4142-A885-11F276715148}" type="datetimeFigureOut">
              <a:rPr lang="en-US" dirty="0"/>
              <a:t>3/8/2020</a:t>
            </a:fld>
            <a:endParaRPr lang="en-US" dirty="0"/>
          </a:p>
        </p:txBody>
      </p:sp>
      <p:sp>
        <p:nvSpPr>
          <p:cNvPr id="5" name="Footer Placeholder 4"/>
          <p:cNvSpPr>
            <a:spLocks noGrp="1"/>
          </p:cNvSpPr>
          <p:nvPr>
            <p:ph type="ftr" sz="quarter" idx="3"/>
          </p:nvPr>
        </p:nvSpPr>
        <p:spPr>
          <a:xfrm>
            <a:off x="528358" y="6391838"/>
            <a:ext cx="3859795" cy="304801"/>
          </a:xfrm>
          <a:prstGeom prst="rect">
            <a:avLst/>
          </a:prstGeom>
        </p:spPr>
        <p:txBody>
          <a:bodyPr vert="horz" lIns="91440" tIns="45720" rIns="91440" bIns="45720" rtlCol="0" anchor="b"/>
          <a:lstStyle>
            <a:lvl1pPr algn="l">
              <a:defRPr sz="1000" b="1" i="0">
                <a:solidFill>
                  <a:schemeClr val="accent1"/>
                </a:solidFill>
                <a:latin typeface="+mn-lt"/>
              </a:defRPr>
            </a:lvl1pPr>
          </a:lstStyle>
          <a:p>
            <a:r>
              <a:rPr lang="en-US" dirty="0"/>
              <a:t>
              </a:t>
            </a:r>
          </a:p>
        </p:txBody>
      </p:sp>
      <p:sp>
        <p:nvSpPr>
          <p:cNvPr id="22" name="Rectangle 2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bg1"/>
                </a:solidFill>
                <a:latin typeface="+mn-lt"/>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64" r:id="rId12"/>
    <p:sldLayoutId id="2147483662" r:id="rId13"/>
    <p:sldLayoutId id="2147483669" r:id="rId14"/>
    <p:sldLayoutId id="2147483670" r:id="rId15"/>
    <p:sldLayoutId id="2147483658" r:id="rId16"/>
    <p:sldLayoutId id="2147483659" r:id="rId17"/>
  </p:sldLayoutIdLst>
  <p:transition spd="slow" advTm="7587">
    <p:cover/>
  </p:transition>
  <p:hf sldNum="0" hdr="0" ftr="0" dt="0"/>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slideLayout" Target="../slideLayouts/slideLayout2.xml"/><Relationship Id="rId1" Type="http://schemas.openxmlformats.org/officeDocument/2006/relationships/tags" Target="../tags/tag16.xml"/><Relationship Id="rId4" Type="http://schemas.openxmlformats.org/officeDocument/2006/relationships/image" Target="../media/image15.jpg"/></Relationships>
</file>

<file path=ppt/slides/_rels/slide1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slideLayout" Target="../slideLayouts/slideLayout2.xml"/><Relationship Id="rId1" Type="http://schemas.openxmlformats.org/officeDocument/2006/relationships/tags" Target="../tags/tag17.xml"/><Relationship Id="rId4" Type="http://schemas.openxmlformats.org/officeDocument/2006/relationships/image" Target="../media/image12.jpg"/></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tags" Target="../tags/tag18.xml"/><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9.xm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0.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tags" Target="../tags/tag21.xml"/><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slideLayout" Target="../slideLayouts/slideLayout2.xml"/><Relationship Id="rId1" Type="http://schemas.openxmlformats.org/officeDocument/2006/relationships/tags" Target="../tags/tag22.xml"/></Relationships>
</file>

<file path=ppt/slides/_rels/slide2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slideLayout" Target="../slideLayouts/slideLayout2.xml"/><Relationship Id="rId1" Type="http://schemas.openxmlformats.org/officeDocument/2006/relationships/tags" Target="../tags/tag23.xml"/></Relationships>
</file>

<file path=ppt/slides/_rels/slide2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slideLayout" Target="../slideLayouts/slideLayout2.xml"/><Relationship Id="rId1" Type="http://schemas.openxmlformats.org/officeDocument/2006/relationships/tags" Target="../tags/tag24.xml"/></Relationships>
</file>

<file path=ppt/slides/_rels/slide2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slideLayout" Target="../slideLayouts/slideLayout2.xml"/><Relationship Id="rId1" Type="http://schemas.openxmlformats.org/officeDocument/2006/relationships/tags" Target="../tags/tag25.xml"/></Relationships>
</file>

<file path=ppt/slides/_rels/slide2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slideLayout" Target="../slideLayouts/slideLayout2.xml"/><Relationship Id="rId1" Type="http://schemas.openxmlformats.org/officeDocument/2006/relationships/tags" Target="../tags/tag26.xml"/></Relationships>
</file>

<file path=ppt/slides/_rels/slide2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slideLayout" Target="../slideLayouts/slideLayout2.xml"/><Relationship Id="rId1" Type="http://schemas.openxmlformats.org/officeDocument/2006/relationships/tags" Target="../tags/tag27.xml"/><Relationship Id="rId4" Type="http://schemas.openxmlformats.org/officeDocument/2006/relationships/image" Target="../media/image24.jpg"/></Relationships>
</file>

<file path=ppt/slides/_rels/slide2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slideLayout" Target="../slideLayouts/slideLayout2.xml"/><Relationship Id="rId1" Type="http://schemas.openxmlformats.org/officeDocument/2006/relationships/tags" Target="../tags/tag28.xml"/><Relationship Id="rId4" Type="http://schemas.openxmlformats.org/officeDocument/2006/relationships/image" Target="../media/image26.jp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3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slideLayout" Target="../slideLayouts/slideLayout2.xml"/><Relationship Id="rId1" Type="http://schemas.openxmlformats.org/officeDocument/2006/relationships/tags" Target="../tags/tag29.xml"/><Relationship Id="rId4" Type="http://schemas.openxmlformats.org/officeDocument/2006/relationships/image" Target="../media/image28.jpg"/></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0.xml"/></Relationships>
</file>

<file path=ppt/slides/_rels/slide3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slideLayout" Target="../slideLayouts/slideLayout2.xml"/><Relationship Id="rId1" Type="http://schemas.openxmlformats.org/officeDocument/2006/relationships/tags" Target="../tags/tag31.xml"/><Relationship Id="rId4" Type="http://schemas.openxmlformats.org/officeDocument/2006/relationships/image" Target="../media/image30.png"/></Relationships>
</file>

<file path=ppt/slides/_rels/slide3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slideLayout" Target="../slideLayouts/slideLayout2.xml"/><Relationship Id="rId1" Type="http://schemas.openxmlformats.org/officeDocument/2006/relationships/tags" Target="../tags/tag32.xml"/><Relationship Id="rId4" Type="http://schemas.openxmlformats.org/officeDocument/2006/relationships/image" Target="../media/image32.jpg"/></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2.xml"/><Relationship Id="rId1" Type="http://schemas.openxmlformats.org/officeDocument/2006/relationships/tags" Target="../tags/tag33.xml"/></Relationships>
</file>

<file path=ppt/slides/_rels/slide3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slideLayout" Target="../slideLayouts/slideLayout2.xml"/><Relationship Id="rId1" Type="http://schemas.openxmlformats.org/officeDocument/2006/relationships/tags" Target="../tags/tag34.xml"/></Relationships>
</file>

<file path=ppt/slides/_rels/slide3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slideLayout" Target="../slideLayouts/slideLayout2.xml"/><Relationship Id="rId1" Type="http://schemas.openxmlformats.org/officeDocument/2006/relationships/tags" Target="../tags/tag35.xml"/></Relationships>
</file>

<file path=ppt/slides/_rels/slide3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slideLayout" Target="../slideLayouts/slideLayout2.xml"/><Relationship Id="rId1" Type="http://schemas.openxmlformats.org/officeDocument/2006/relationships/tags" Target="../tags/tag36.xml"/></Relationships>
</file>

<file path=ppt/slides/_rels/slide38.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slideLayout" Target="../slideLayouts/slideLayout2.xml"/><Relationship Id="rId1" Type="http://schemas.openxmlformats.org/officeDocument/2006/relationships/tags" Target="../tags/tag37.xml"/></Relationships>
</file>

<file path=ppt/slides/_rels/slide39.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slideLayout" Target="../slideLayouts/slideLayout2.xml"/><Relationship Id="rId1" Type="http://schemas.openxmlformats.org/officeDocument/2006/relationships/tags" Target="../tags/tag38.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5.jpg"/><Relationship Id="rId4" Type="http://schemas.openxmlformats.org/officeDocument/2006/relationships/image" Target="../media/image4.jpg"/></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9.xml"/></Relationships>
</file>

<file path=ppt/slides/_rels/slide41.xml.rels><?xml version="1.0" encoding="UTF-8" standalone="yes"?>
<Relationships xmlns="http://schemas.openxmlformats.org/package/2006/relationships"><Relationship Id="rId3" Type="http://schemas.openxmlformats.org/officeDocument/2006/relationships/image" Target="../media/image39.jpg"/><Relationship Id="rId7" Type="http://schemas.openxmlformats.org/officeDocument/2006/relationships/image" Target="../media/image43.jpg"/><Relationship Id="rId2" Type="http://schemas.openxmlformats.org/officeDocument/2006/relationships/slideLayout" Target="../slideLayouts/slideLayout2.xml"/><Relationship Id="rId1" Type="http://schemas.openxmlformats.org/officeDocument/2006/relationships/tags" Target="../tags/tag40.xml"/><Relationship Id="rId6" Type="http://schemas.openxmlformats.org/officeDocument/2006/relationships/image" Target="../media/image42.jpg"/><Relationship Id="rId5" Type="http://schemas.openxmlformats.org/officeDocument/2006/relationships/image" Target="../media/image41.jpg"/><Relationship Id="rId4" Type="http://schemas.openxmlformats.org/officeDocument/2006/relationships/image" Target="../media/image40.jpg"/></Relationships>
</file>

<file path=ppt/slides/_rels/slide42.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slideLayout" Target="../slideLayouts/slideLayout2.xml"/><Relationship Id="rId1" Type="http://schemas.openxmlformats.org/officeDocument/2006/relationships/tags" Target="../tags/tag41.xml"/><Relationship Id="rId4" Type="http://schemas.openxmlformats.org/officeDocument/2006/relationships/image" Target="../media/image45.jpg"/></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4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slideLayout" Target="../slideLayouts/slideLayout2.xml"/><Relationship Id="rId1" Type="http://schemas.openxmlformats.org/officeDocument/2006/relationships/tags" Target="../tags/tag8.xml"/><Relationship Id="rId5" Type="http://schemas.openxmlformats.org/officeDocument/2006/relationships/image" Target="../media/image9.jpg"/><Relationship Id="rId4" Type="http://schemas.openxmlformats.org/officeDocument/2006/relationships/image" Target="../media/image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468464" y="1476102"/>
            <a:ext cx="8825658" cy="4558937"/>
          </a:xfrm>
        </p:spPr>
        <p:txBody>
          <a:bodyPr>
            <a:noAutofit/>
          </a:bodyPr>
          <a:lstStyle/>
          <a:p>
            <a:pPr algn="ctr"/>
            <a:r>
              <a:rPr lang="fa-IR" sz="19900" dirty="0" smtClean="0">
                <a:latin typeface="Aldhabi" panose="01000000000000000000" pitchFamily="2" charset="-78"/>
                <a:cs typeface="Aldhabi" panose="01000000000000000000" pitchFamily="2" charset="-78"/>
              </a:rPr>
              <a:t>بسم الله الرحمن الرحیم</a:t>
            </a:r>
            <a:endParaRPr lang="en-US" sz="19900" dirty="0">
              <a:latin typeface="Aldhabi" panose="01000000000000000000" pitchFamily="2" charset="-78"/>
              <a:cs typeface="Aldhabi" panose="01000000000000000000" pitchFamily="2" charset="-78"/>
            </a:endParaRPr>
          </a:p>
        </p:txBody>
      </p:sp>
      <p:pic>
        <p:nvPicPr>
          <p:cNvPr id="2" name="صدا 01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87680" y="5730239"/>
            <a:ext cx="609600" cy="609600"/>
          </a:xfrm>
          <a:prstGeom prst="rect">
            <a:avLst/>
          </a:prstGeom>
        </p:spPr>
      </p:pic>
    </p:spTree>
    <p:extLst>
      <p:ext uri="{BB962C8B-B14F-4D97-AF65-F5344CB8AC3E}">
        <p14:creationId xmlns:p14="http://schemas.microsoft.com/office/powerpoint/2010/main" val="2030309788"/>
      </p:ext>
    </p:extLst>
  </p:cSld>
  <p:clrMapOvr>
    <a:masterClrMapping/>
  </p:clrMapOvr>
  <p:transition spd="slow" advTm="16055">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remove" display="0">
                  <p:stCondLst>
                    <p:cond delay="indefinite"/>
                  </p:stCondLst>
                  <p:endCondLst>
                    <p:cond evt="onStopAudio" delay="0">
                      <p:tgtEl>
                        <p:sldTgt/>
                      </p:tgtEl>
                    </p:cond>
                  </p:endCondLst>
                </p:cTn>
                <p:tgtEl>
                  <p:spTgt spid="2"/>
                </p:tgtEl>
              </p:cMediaNode>
            </p:audio>
          </p:childTnLst>
        </p:cTn>
      </p:par>
    </p:tnLst>
  </p:timing>
  <p:extLst mod="1">
    <p:ext uri="{E180D4A7-C9FB-4DFB-919C-405C955672EB}">
      <p14:showEvtLst xmlns:p14="http://schemas.microsoft.com/office/powerpoint/2010/main">
        <p14:playEvt time="1" objId="2"/>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p:cNvSpPr txBox="1">
            <a:spLocks/>
          </p:cNvSpPr>
          <p:nvPr/>
        </p:nvSpPr>
        <p:spPr>
          <a:xfrm>
            <a:off x="2973979" y="762694"/>
            <a:ext cx="5791200" cy="1688735"/>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1800" b="0" i="0" kern="1200" cap="all">
                <a:solidFill>
                  <a:schemeClr val="accent1"/>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charset="2"/>
              <a:buNone/>
              <a:defRPr sz="1600" b="0" i="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9pPr>
          </a:lstStyle>
          <a:p>
            <a:pPr algn="ctr"/>
            <a:r>
              <a:rPr lang="fa-IR" sz="6600" cap="none" dirty="0" smtClean="0">
                <a:ln w="0"/>
                <a:effectLst>
                  <a:outerShdw blurRad="38100" dist="25400" dir="5400000" algn="ctr" rotWithShape="0">
                    <a:srgbClr val="6E747A">
                      <a:alpha val="43000"/>
                    </a:srgbClr>
                  </a:outerShdw>
                </a:effectLst>
              </a:rPr>
              <a:t>کلیات مباحث نور</a:t>
            </a:r>
            <a:endParaRPr lang="en-US" sz="6600" cap="none" dirty="0">
              <a:ln w="0"/>
              <a:effectLst>
                <a:outerShdw blurRad="38100" dist="25400" dir="5400000" algn="ctr" rotWithShape="0">
                  <a:srgbClr val="6E747A">
                    <a:alpha val="43000"/>
                  </a:srgbClr>
                </a:outerShdw>
              </a:effectLst>
            </a:endParaRPr>
          </a:p>
        </p:txBody>
      </p:sp>
      <p:sp>
        <p:nvSpPr>
          <p:cNvPr id="7" name="Rectangle 6"/>
          <p:cNvSpPr/>
          <p:nvPr/>
        </p:nvSpPr>
        <p:spPr>
          <a:xfrm>
            <a:off x="-274320" y="2180140"/>
            <a:ext cx="12100560" cy="1350626"/>
          </a:xfrm>
          <a:prstGeom prst="rect">
            <a:avLst/>
          </a:prstGeom>
        </p:spPr>
        <p:txBody>
          <a:bodyPr wrap="square">
            <a:spAutoFit/>
            <a:scene3d>
              <a:camera prst="orthographicFront"/>
              <a:lightRig rig="threePt" dir="t"/>
            </a:scene3d>
            <a:sp3d extrusionH="57150">
              <a:bevelT w="38100" h="38100" prst="relaxedInset"/>
            </a:sp3d>
          </a:bodyPr>
          <a:lstStyle/>
          <a:p>
            <a:pPr algn="r">
              <a:lnSpc>
                <a:spcPct val="107000"/>
              </a:lnSpc>
              <a:spcAft>
                <a:spcPts val="800"/>
              </a:spcAft>
            </a:pPr>
            <a:r>
              <a:rPr lang="fa-IR" sz="3600" b="1" dirty="0">
                <a:solidFill>
                  <a:srgbClr val="B4176D"/>
                </a:solidFill>
                <a:effectLst>
                  <a:outerShdw blurRad="38100" dist="19050" dir="2700000" algn="tl">
                    <a:schemeClr val="dk1">
                      <a:alpha val="40000"/>
                    </a:schemeClr>
                  </a:outerShdw>
                </a:effectLst>
                <a:latin typeface="Calibri" panose="020F0502020204030204" pitchFamily="34" charset="0"/>
                <a:ea typeface="Calibri" panose="020F0502020204030204" pitchFamily="34" charset="0"/>
              </a:rPr>
              <a:t>جسم غیر شفاف </a:t>
            </a:r>
            <a:r>
              <a:rPr lang="fa-IR" sz="3600" b="1" dirty="0" smtClean="0">
                <a:solidFill>
                  <a:srgbClr val="B4176D"/>
                </a:solidFill>
                <a:effectLst>
                  <a:outerShdw blurRad="38100" dist="19050" dir="2700000" algn="tl">
                    <a:schemeClr val="dk1">
                      <a:alpha val="40000"/>
                    </a:schemeClr>
                  </a:outerShdw>
                </a:effectLst>
                <a:latin typeface="Calibri" panose="020F0502020204030204" pitchFamily="34" charset="0"/>
                <a:ea typeface="Calibri" panose="020F0502020204030204" pitchFamily="34" charset="0"/>
              </a:rPr>
              <a:t>:</a:t>
            </a:r>
          </a:p>
          <a:p>
            <a:pPr algn="r">
              <a:lnSpc>
                <a:spcPct val="107000"/>
              </a:lnSpc>
              <a:spcAft>
                <a:spcPts val="800"/>
              </a:spcAft>
            </a:pPr>
            <a:r>
              <a:rPr lang="fa-IR" sz="3600" dirty="0" smtClean="0">
                <a:solidFill>
                  <a:srgbClr val="000000"/>
                </a:solidFill>
                <a:effectLst>
                  <a:outerShdw blurRad="38100" dist="19050" dir="2700000" algn="tl">
                    <a:schemeClr val="dk1">
                      <a:alpha val="40000"/>
                    </a:schemeClr>
                  </a:outerShdw>
                </a:effectLst>
                <a:latin typeface="Calibri" panose="020F0502020204030204" pitchFamily="34" charset="0"/>
                <a:ea typeface="Calibri" panose="020F0502020204030204" pitchFamily="34" charset="0"/>
              </a:rPr>
              <a:t>جسمی </a:t>
            </a:r>
            <a:r>
              <a:rPr lang="fa-IR" sz="3600" dirty="0">
                <a:solidFill>
                  <a:srgbClr val="000000"/>
                </a:solidFill>
                <a:effectLst>
                  <a:outerShdw blurRad="38100" dist="19050" dir="2700000" algn="tl">
                    <a:schemeClr val="dk1">
                      <a:alpha val="40000"/>
                    </a:schemeClr>
                  </a:outerShdw>
                </a:effectLst>
                <a:latin typeface="Calibri" panose="020F0502020204030204" pitchFamily="34" charset="0"/>
                <a:ea typeface="Calibri" panose="020F0502020204030204" pitchFamily="34" charset="0"/>
              </a:rPr>
              <a:t>است که نور از آن عبور نمی کند </a:t>
            </a:r>
            <a:r>
              <a:rPr lang="fa-IR" sz="3600" dirty="0" smtClean="0">
                <a:solidFill>
                  <a:srgbClr val="000000"/>
                </a:solidFill>
                <a:effectLst>
                  <a:outerShdw blurRad="38100" dist="19050" dir="2700000" algn="tl">
                    <a:schemeClr val="dk1">
                      <a:alpha val="40000"/>
                    </a:schemeClr>
                  </a:outerShdw>
                </a:effectLst>
                <a:latin typeface="Calibri" panose="020F0502020204030204" pitchFamily="34" charset="0"/>
                <a:ea typeface="Calibri" panose="020F0502020204030204" pitchFamily="34" charset="0"/>
              </a:rPr>
              <a:t>مانندسنگ،چوب،فلزو</a:t>
            </a:r>
            <a:r>
              <a:rPr lang="fa-IR" sz="3600" dirty="0">
                <a:solidFill>
                  <a:srgbClr val="000000"/>
                </a:solidFill>
                <a:effectLst>
                  <a:outerShdw blurRad="38100" dist="19050" dir="2700000" algn="tl">
                    <a:schemeClr val="dk1">
                      <a:alpha val="40000"/>
                    </a:schemeClr>
                  </a:outerShdw>
                </a:effectLst>
                <a:latin typeface="Calibri" panose="020F0502020204030204" pitchFamily="34" charset="0"/>
                <a:ea typeface="Calibri" panose="020F0502020204030204" pitchFamily="34" charset="0"/>
              </a:rPr>
              <a:t>...</a:t>
            </a:r>
            <a:endParaRPr lang="en-US" sz="1100" dirty="0">
              <a:effectLst/>
              <a:latin typeface="Calibri" panose="020F0502020204030204" pitchFamily="34" charset="0"/>
              <a:ea typeface="Calibri" panose="020F050202020403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2020508045"/>
      </p:ext>
    </p:extLst>
  </p:cSld>
  <p:clrMapOvr>
    <a:masterClrMapping/>
  </p:clrMapOvr>
  <p:transition spd="slow" advTm="10193">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0958" y="2221654"/>
            <a:ext cx="11861074" cy="1943417"/>
          </a:xfrm>
          <a:prstGeom prst="rect">
            <a:avLst/>
          </a:prstGeom>
        </p:spPr>
        <p:txBody>
          <a:bodyPr wrap="square">
            <a:spAutoFit/>
            <a:scene3d>
              <a:camera prst="orthographicFront"/>
              <a:lightRig rig="threePt" dir="t"/>
            </a:scene3d>
            <a:sp3d extrusionH="57150">
              <a:bevelT w="38100" h="38100" prst="relaxedInset"/>
            </a:sp3d>
          </a:bodyPr>
          <a:lstStyle/>
          <a:p>
            <a:pPr algn="r">
              <a:lnSpc>
                <a:spcPct val="107000"/>
              </a:lnSpc>
              <a:spcAft>
                <a:spcPts val="800"/>
              </a:spcAft>
            </a:pPr>
            <a:r>
              <a:rPr lang="fa-IR" sz="3600" b="1" dirty="0">
                <a:solidFill>
                  <a:srgbClr val="B4176D"/>
                </a:solidFill>
                <a:effectLst>
                  <a:outerShdw blurRad="38100" dist="19050" dir="2700000" algn="tl">
                    <a:schemeClr val="dk1">
                      <a:alpha val="40000"/>
                    </a:schemeClr>
                  </a:outerShdw>
                </a:effectLst>
                <a:latin typeface="Calibri" panose="020F0502020204030204" pitchFamily="34" charset="0"/>
                <a:ea typeface="Calibri" panose="020F0502020204030204" pitchFamily="34" charset="0"/>
              </a:rPr>
              <a:t>سایه</a:t>
            </a:r>
            <a:r>
              <a:rPr lang="fa-IR" sz="3600" b="1" dirty="0" smtClean="0">
                <a:solidFill>
                  <a:srgbClr val="B4176D"/>
                </a:solidFill>
                <a:effectLst>
                  <a:outerShdw blurRad="38100" dist="19050" dir="2700000" algn="tl">
                    <a:schemeClr val="dk1">
                      <a:alpha val="40000"/>
                    </a:schemeClr>
                  </a:outerShdw>
                </a:effectLst>
                <a:latin typeface="Calibri" panose="020F0502020204030204" pitchFamily="34" charset="0"/>
                <a:ea typeface="Calibri" panose="020F0502020204030204" pitchFamily="34" charset="0"/>
              </a:rPr>
              <a:t>:</a:t>
            </a:r>
          </a:p>
          <a:p>
            <a:pPr algn="r">
              <a:lnSpc>
                <a:spcPct val="107000"/>
              </a:lnSpc>
              <a:spcAft>
                <a:spcPts val="800"/>
              </a:spcAft>
            </a:pPr>
            <a:r>
              <a:rPr lang="fa-IR" sz="3600" dirty="0" smtClean="0">
                <a:solidFill>
                  <a:srgbClr val="000000"/>
                </a:solidFill>
                <a:effectLst>
                  <a:outerShdw blurRad="38100" dist="19050" dir="2700000" algn="tl">
                    <a:schemeClr val="dk1">
                      <a:alpha val="40000"/>
                    </a:schemeClr>
                  </a:outerShdw>
                </a:effectLst>
                <a:latin typeface="Calibri" panose="020F0502020204030204" pitchFamily="34" charset="0"/>
                <a:ea typeface="Calibri" panose="020F0502020204030204" pitchFamily="34" charset="0"/>
              </a:rPr>
              <a:t>اگر </a:t>
            </a:r>
            <a:r>
              <a:rPr lang="fa-IR" sz="3600" dirty="0">
                <a:solidFill>
                  <a:srgbClr val="000000"/>
                </a:solidFill>
                <a:effectLst>
                  <a:outerShdw blurRad="38100" dist="19050" dir="2700000" algn="tl">
                    <a:schemeClr val="dk1">
                      <a:alpha val="40000"/>
                    </a:schemeClr>
                  </a:outerShdw>
                </a:effectLst>
                <a:latin typeface="Calibri" panose="020F0502020204030204" pitchFamily="34" charset="0"/>
                <a:ea typeface="Calibri" panose="020F0502020204030204" pitchFamily="34" charset="0"/>
              </a:rPr>
              <a:t>جسم غیر شفاف یا کدری را مقابل چشمه نور نقطه ای قرار دهیم ویک پرده جلوی جسم بگذاریم سایه آن روی پرده تشکیل می شود </a:t>
            </a:r>
            <a:r>
              <a:rPr lang="fa-IR" sz="3600" dirty="0" smtClean="0">
                <a:solidFill>
                  <a:srgbClr val="000000"/>
                </a:solidFill>
                <a:effectLst>
                  <a:outerShdw blurRad="38100" dist="19050" dir="2700000" algn="tl">
                    <a:schemeClr val="dk1">
                      <a:alpha val="40000"/>
                    </a:schemeClr>
                  </a:outerShdw>
                </a:effectLst>
                <a:latin typeface="Calibri" panose="020F0502020204030204" pitchFamily="34" charset="0"/>
                <a:ea typeface="Calibri" panose="020F0502020204030204" pitchFamily="34" charset="0"/>
              </a:rPr>
              <a:t>.</a:t>
            </a:r>
            <a:endParaRPr lang="en-US" sz="1100" dirty="0">
              <a:latin typeface="Calibri" panose="020F0502020204030204" pitchFamily="34" charset="0"/>
              <a:ea typeface="Calibri" panose="020F0502020204030204" pitchFamily="34" charset="0"/>
              <a:cs typeface="Arial" panose="020B0604020202020204" pitchFamily="34" charset="0"/>
            </a:endParaRPr>
          </a:p>
        </p:txBody>
      </p:sp>
      <p:sp>
        <p:nvSpPr>
          <p:cNvPr id="5" name="Subtitle 2"/>
          <p:cNvSpPr txBox="1">
            <a:spLocks/>
          </p:cNvSpPr>
          <p:nvPr/>
        </p:nvSpPr>
        <p:spPr>
          <a:xfrm>
            <a:off x="2973979" y="762694"/>
            <a:ext cx="5791200" cy="1688735"/>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1800" b="0" i="0" kern="1200" cap="all">
                <a:solidFill>
                  <a:schemeClr val="accent1"/>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charset="2"/>
              <a:buNone/>
              <a:defRPr sz="1600" b="0" i="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9pPr>
          </a:lstStyle>
          <a:p>
            <a:pPr algn="ctr"/>
            <a:r>
              <a:rPr lang="fa-IR" sz="6600" cap="none" dirty="0" smtClean="0">
                <a:ln w="0"/>
                <a:effectLst>
                  <a:outerShdw blurRad="38100" dist="25400" dir="5400000" algn="ctr" rotWithShape="0">
                    <a:srgbClr val="6E747A">
                      <a:alpha val="43000"/>
                    </a:srgbClr>
                  </a:outerShdw>
                </a:effectLst>
              </a:rPr>
              <a:t>کلیات مباحث نور</a:t>
            </a:r>
            <a:endParaRPr lang="en-US" sz="6600" cap="none" dirty="0">
              <a:ln w="0"/>
              <a:effectLst>
                <a:outerShdw blurRad="38100" dist="25400" dir="5400000" algn="ctr" rotWithShape="0">
                  <a:srgbClr val="6E747A">
                    <a:alpha val="43000"/>
                  </a:srgbClr>
                </a:outerShdw>
              </a:effectLst>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524" y="4150649"/>
            <a:ext cx="5236910" cy="2615911"/>
          </a:xfrm>
          <a:prstGeom prst="rect">
            <a:avLst/>
          </a:prstGeom>
        </p:spPr>
      </p:pic>
    </p:spTree>
    <p:custDataLst>
      <p:tags r:id="rId1"/>
    </p:custDataLst>
    <p:extLst>
      <p:ext uri="{BB962C8B-B14F-4D97-AF65-F5344CB8AC3E}">
        <p14:creationId xmlns:p14="http://schemas.microsoft.com/office/powerpoint/2010/main" val="3074524441"/>
      </p:ext>
    </p:extLst>
  </p:cSld>
  <p:clrMapOvr>
    <a:masterClrMapping/>
  </p:clrMapOvr>
  <p:transition spd="slow" advTm="46306">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edge">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74320" y="2155372"/>
            <a:ext cx="11795759" cy="2566087"/>
          </a:xfrm>
          <a:prstGeom prst="rect">
            <a:avLst/>
          </a:prstGeom>
        </p:spPr>
        <p:txBody>
          <a:bodyPr wrap="square">
            <a:spAutoFit/>
            <a:scene3d>
              <a:camera prst="orthographicFront"/>
              <a:lightRig rig="threePt" dir="t"/>
            </a:scene3d>
            <a:sp3d extrusionH="57150">
              <a:bevelT w="38100" h="38100" prst="relaxedInset"/>
            </a:sp3d>
          </a:bodyPr>
          <a:lstStyle/>
          <a:p>
            <a:pPr algn="r">
              <a:lnSpc>
                <a:spcPct val="107000"/>
              </a:lnSpc>
              <a:spcAft>
                <a:spcPts val="800"/>
              </a:spcAft>
            </a:pPr>
            <a:r>
              <a:rPr lang="fa-IR" sz="3600" b="1" dirty="0">
                <a:solidFill>
                  <a:srgbClr val="B4176D"/>
                </a:solidFill>
                <a:effectLst>
                  <a:outerShdw blurRad="38100" dist="19050" dir="2700000" algn="tl">
                    <a:schemeClr val="dk1">
                      <a:alpha val="40000"/>
                    </a:schemeClr>
                  </a:outerShdw>
                </a:effectLst>
                <a:latin typeface="Calibri" panose="020F0502020204030204" pitchFamily="34" charset="0"/>
                <a:ea typeface="Calibri" panose="020F0502020204030204" pitchFamily="34" charset="0"/>
              </a:rPr>
              <a:t>نیمسایه </a:t>
            </a:r>
            <a:r>
              <a:rPr lang="fa-IR" sz="3600" b="1" dirty="0" smtClean="0">
                <a:solidFill>
                  <a:srgbClr val="B4176D"/>
                </a:solidFill>
                <a:effectLst>
                  <a:outerShdw blurRad="38100" dist="19050" dir="2700000" algn="tl">
                    <a:schemeClr val="dk1">
                      <a:alpha val="40000"/>
                    </a:schemeClr>
                  </a:outerShdw>
                </a:effectLst>
                <a:latin typeface="Calibri" panose="020F0502020204030204" pitchFamily="34" charset="0"/>
                <a:ea typeface="Calibri" panose="020F0502020204030204" pitchFamily="34" charset="0"/>
              </a:rPr>
              <a:t>:</a:t>
            </a:r>
          </a:p>
          <a:p>
            <a:pPr algn="r">
              <a:lnSpc>
                <a:spcPct val="107000"/>
              </a:lnSpc>
              <a:spcAft>
                <a:spcPts val="800"/>
              </a:spcAft>
            </a:pPr>
            <a:r>
              <a:rPr lang="fa-IR" sz="3600" dirty="0" smtClean="0">
                <a:solidFill>
                  <a:srgbClr val="000000"/>
                </a:solidFill>
                <a:effectLst>
                  <a:outerShdw blurRad="38100" dist="19050" dir="2700000" algn="tl">
                    <a:schemeClr val="dk1">
                      <a:alpha val="40000"/>
                    </a:schemeClr>
                  </a:outerShdw>
                </a:effectLst>
                <a:latin typeface="Calibri" panose="020F0502020204030204" pitchFamily="34" charset="0"/>
                <a:ea typeface="Calibri" panose="020F0502020204030204" pitchFamily="34" charset="0"/>
              </a:rPr>
              <a:t>اگر </a:t>
            </a:r>
            <a:r>
              <a:rPr lang="fa-IR" sz="3600" dirty="0">
                <a:solidFill>
                  <a:srgbClr val="000000"/>
                </a:solidFill>
                <a:effectLst>
                  <a:outerShdw blurRad="38100" dist="19050" dir="2700000" algn="tl">
                    <a:schemeClr val="dk1">
                      <a:alpha val="40000"/>
                    </a:schemeClr>
                  </a:outerShdw>
                </a:effectLst>
                <a:latin typeface="Calibri" panose="020F0502020204030204" pitchFamily="34" charset="0"/>
                <a:ea typeface="Calibri" panose="020F0502020204030204" pitchFamily="34" charset="0"/>
              </a:rPr>
              <a:t>جسم کدری را مقابل چشمه نور </a:t>
            </a:r>
            <a:r>
              <a:rPr lang="fa-IR" sz="3600" dirty="0" smtClean="0">
                <a:solidFill>
                  <a:srgbClr val="000000"/>
                </a:solidFill>
                <a:effectLst>
                  <a:outerShdw blurRad="38100" dist="19050" dir="2700000" algn="tl">
                    <a:schemeClr val="dk1">
                      <a:alpha val="40000"/>
                    </a:schemeClr>
                  </a:outerShdw>
                </a:effectLst>
                <a:latin typeface="Calibri" panose="020F0502020204030204" pitchFamily="34" charset="0"/>
                <a:ea typeface="Calibri" panose="020F0502020204030204" pitchFamily="34" charset="0"/>
              </a:rPr>
              <a:t>گستر‌ده </a:t>
            </a:r>
            <a:r>
              <a:rPr lang="fa-IR" sz="3600" dirty="0">
                <a:solidFill>
                  <a:srgbClr val="000000"/>
                </a:solidFill>
                <a:effectLst>
                  <a:outerShdw blurRad="38100" dist="19050" dir="2700000" algn="tl">
                    <a:schemeClr val="dk1">
                      <a:alpha val="40000"/>
                    </a:schemeClr>
                  </a:outerShdw>
                </a:effectLst>
                <a:latin typeface="Calibri" panose="020F0502020204030204" pitchFamily="34" charset="0"/>
                <a:ea typeface="Calibri" panose="020F0502020204030204" pitchFamily="34" charset="0"/>
              </a:rPr>
              <a:t>قرار دهیم مرز سایه مشخص نخواهد </a:t>
            </a:r>
            <a:r>
              <a:rPr lang="fa-IR" sz="3600" dirty="0" smtClean="0">
                <a:solidFill>
                  <a:srgbClr val="000000"/>
                </a:solidFill>
                <a:effectLst>
                  <a:outerShdw blurRad="38100" dist="19050" dir="2700000" algn="tl">
                    <a:schemeClr val="dk1">
                      <a:alpha val="40000"/>
                    </a:schemeClr>
                  </a:outerShdw>
                </a:effectLst>
                <a:latin typeface="Calibri" panose="020F0502020204030204" pitchFamily="34" charset="0"/>
                <a:ea typeface="Calibri" panose="020F0502020204030204" pitchFamily="34" charset="0"/>
              </a:rPr>
              <a:t>بو‌د بنابر‌این </a:t>
            </a:r>
            <a:r>
              <a:rPr lang="fa-IR" sz="3600" dirty="0">
                <a:solidFill>
                  <a:srgbClr val="000000"/>
                </a:solidFill>
                <a:effectLst>
                  <a:outerShdw blurRad="38100" dist="19050" dir="2700000" algn="tl">
                    <a:schemeClr val="dk1">
                      <a:alpha val="40000"/>
                    </a:schemeClr>
                  </a:outerShdw>
                </a:effectLst>
                <a:latin typeface="Calibri" panose="020F0502020204030204" pitchFamily="34" charset="0"/>
                <a:ea typeface="Calibri" panose="020F0502020204030204" pitchFamily="34" charset="0"/>
              </a:rPr>
              <a:t>علاوه برسایه قسمت های نیمه </a:t>
            </a:r>
            <a:r>
              <a:rPr lang="fa-IR" sz="3600" dirty="0" smtClean="0">
                <a:solidFill>
                  <a:srgbClr val="000000"/>
                </a:solidFill>
                <a:effectLst>
                  <a:outerShdw blurRad="38100" dist="19050" dir="2700000" algn="tl">
                    <a:schemeClr val="dk1">
                      <a:alpha val="40000"/>
                    </a:schemeClr>
                  </a:outerShdw>
                </a:effectLst>
                <a:latin typeface="Calibri" panose="020F0502020204030204" pitchFamily="34" charset="0"/>
                <a:ea typeface="Calibri" panose="020F0502020204030204" pitchFamily="34" charset="0"/>
              </a:rPr>
              <a:t>روشنی بنام </a:t>
            </a:r>
            <a:r>
              <a:rPr lang="fa-IR" sz="3600" dirty="0">
                <a:solidFill>
                  <a:srgbClr val="000000"/>
                </a:solidFill>
                <a:effectLst>
                  <a:outerShdw blurRad="38100" dist="19050" dir="2700000" algn="tl">
                    <a:schemeClr val="dk1">
                      <a:alpha val="40000"/>
                    </a:schemeClr>
                  </a:outerShdw>
                </a:effectLst>
                <a:latin typeface="Calibri" panose="020F0502020204030204" pitchFamily="34" charset="0"/>
                <a:ea typeface="Calibri" panose="020F0502020204030204" pitchFamily="34" charset="0"/>
              </a:rPr>
              <a:t>نیمسایه روی پرده تشکیل می‌شود.        </a:t>
            </a:r>
            <a:endParaRPr lang="en-US" sz="1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5" name="Subtitle 2"/>
          <p:cNvSpPr txBox="1">
            <a:spLocks/>
          </p:cNvSpPr>
          <p:nvPr/>
        </p:nvSpPr>
        <p:spPr>
          <a:xfrm>
            <a:off x="2973979" y="762694"/>
            <a:ext cx="5791200" cy="1688735"/>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1800" b="0" i="0" kern="1200" cap="all">
                <a:solidFill>
                  <a:schemeClr val="accent1"/>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charset="2"/>
              <a:buNone/>
              <a:defRPr sz="1600" b="0" i="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9pPr>
          </a:lstStyle>
          <a:p>
            <a:pPr algn="ctr"/>
            <a:r>
              <a:rPr lang="fa-IR" sz="6600" cap="none" dirty="0" smtClean="0">
                <a:ln w="0"/>
                <a:solidFill>
                  <a:schemeClr val="accent2">
                    <a:lumMod val="75000"/>
                  </a:schemeClr>
                </a:solidFill>
                <a:effectLst>
                  <a:outerShdw blurRad="38100" dist="25400" dir="5400000" algn="ctr" rotWithShape="0">
                    <a:srgbClr val="6E747A">
                      <a:alpha val="43000"/>
                    </a:srgbClr>
                  </a:outerShdw>
                </a:effectLst>
              </a:rPr>
              <a:t>کلیات </a:t>
            </a:r>
            <a:r>
              <a:rPr lang="fa-IR" sz="6600" cap="none" dirty="0" smtClean="0">
                <a:ln w="0"/>
                <a:solidFill>
                  <a:schemeClr val="accent2">
                    <a:lumMod val="75000"/>
                  </a:schemeClr>
                </a:solidFill>
                <a:effectLst>
                  <a:outerShdw blurRad="38100" dist="25400" dir="5400000" algn="ctr" rotWithShape="0">
                    <a:srgbClr val="6E747A">
                      <a:alpha val="43000"/>
                    </a:srgbClr>
                  </a:outerShdw>
                </a:effectLst>
              </a:rPr>
              <a:t>مباحث </a:t>
            </a:r>
            <a:r>
              <a:rPr lang="fa-IR" sz="6600" cap="none" dirty="0" smtClean="0">
                <a:ln w="0"/>
                <a:solidFill>
                  <a:schemeClr val="accent2">
                    <a:lumMod val="75000"/>
                  </a:schemeClr>
                </a:solidFill>
                <a:effectLst>
                  <a:outerShdw blurRad="38100" dist="25400" dir="5400000" algn="ctr" rotWithShape="0">
                    <a:srgbClr val="6E747A">
                      <a:alpha val="43000"/>
                    </a:srgbClr>
                  </a:outerShdw>
                </a:effectLst>
              </a:rPr>
              <a:t>نور</a:t>
            </a:r>
            <a:endParaRPr lang="en-US" sz="6600" cap="none" dirty="0">
              <a:ln w="0"/>
              <a:solidFill>
                <a:schemeClr val="accent2">
                  <a:lumMod val="75000"/>
                </a:schemeClr>
              </a:solidFill>
              <a:effectLst>
                <a:outerShdw blurRad="38100" dist="25400" dir="5400000" algn="ctr" rotWithShape="0">
                  <a:srgbClr val="6E747A">
                    <a:alpha val="43000"/>
                  </a:srgbClr>
                </a:outerShdw>
              </a:effectLst>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3955" y="4091021"/>
            <a:ext cx="4219302" cy="2246078"/>
          </a:xfrm>
          <a:prstGeom prst="rect">
            <a:avLst/>
          </a:prstGeom>
          <a:ln>
            <a:noFill/>
          </a:ln>
          <a:effectLst>
            <a:softEdge rad="112500"/>
          </a:effectLst>
        </p:spPr>
      </p:pic>
    </p:spTree>
    <p:custDataLst>
      <p:tags r:id="rId1"/>
    </p:custDataLst>
    <p:extLst>
      <p:ext uri="{BB962C8B-B14F-4D97-AF65-F5344CB8AC3E}">
        <p14:creationId xmlns:p14="http://schemas.microsoft.com/office/powerpoint/2010/main" val="3712068294"/>
      </p:ext>
    </p:extLst>
  </p:cSld>
  <p:clrMapOvr>
    <a:masterClrMapping/>
  </p:clrMapOvr>
  <p:transition spd="slow" advTm="69396">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885880" y="3194926"/>
            <a:ext cx="7842538" cy="1673087"/>
          </a:xfrm>
          <a:prstGeom prst="rect">
            <a:avLst/>
          </a:prstGeom>
        </p:spPr>
        <p:txBody>
          <a:bodyPr wrap="square">
            <a:spAutoFit/>
          </a:bodyPr>
          <a:lstStyle/>
          <a:p>
            <a:pPr algn="ctr">
              <a:lnSpc>
                <a:spcPct val="107000"/>
              </a:lnSpc>
              <a:spcAft>
                <a:spcPts val="800"/>
              </a:spcAft>
            </a:pPr>
            <a:r>
              <a:rPr lang="fa-IR" sz="9600" b="1" dirty="0">
                <a:solidFill>
                  <a:srgbClr val="B4176D"/>
                </a:solidFill>
                <a:effectLst>
                  <a:outerShdw blurRad="38100" dist="19050" dir="2700000" algn="tl">
                    <a:schemeClr val="dk1">
                      <a:alpha val="40000"/>
                    </a:schemeClr>
                  </a:outerShdw>
                </a:effectLst>
                <a:latin typeface="Arabic Typesetting" panose="03020402040406030203" pitchFamily="66" charset="-78"/>
                <a:ea typeface="Calibri" panose="020F0502020204030204" pitchFamily="34" charset="0"/>
                <a:cs typeface="Arabic Typesetting" panose="03020402040406030203" pitchFamily="66" charset="-78"/>
              </a:rPr>
              <a:t>حل مسائل سایه </a:t>
            </a:r>
            <a:r>
              <a:rPr lang="fa-IR" sz="9600" b="1" dirty="0" smtClean="0">
                <a:solidFill>
                  <a:srgbClr val="B4176D"/>
                </a:solidFill>
                <a:effectLst>
                  <a:outerShdw blurRad="38100" dist="19050" dir="2700000" algn="tl">
                    <a:schemeClr val="dk1">
                      <a:alpha val="40000"/>
                    </a:schemeClr>
                  </a:outerShdw>
                </a:effectLst>
                <a:latin typeface="Arabic Typesetting" panose="03020402040406030203" pitchFamily="66" charset="-78"/>
                <a:ea typeface="Calibri" panose="020F0502020204030204" pitchFamily="34" charset="0"/>
                <a:cs typeface="Arabic Typesetting" panose="03020402040406030203" pitchFamily="66" charset="-78"/>
              </a:rPr>
              <a:t>ونیمسایه</a:t>
            </a:r>
            <a:endParaRPr lang="en-US" sz="4000" b="1" dirty="0">
              <a:solidFill>
                <a:srgbClr val="B4176D"/>
              </a:solidFill>
              <a:effectLst/>
              <a:latin typeface="Arabic Typesetting" panose="03020402040406030203" pitchFamily="66" charset="-78"/>
              <a:ea typeface="Calibri" panose="020F0502020204030204" pitchFamily="34" charset="0"/>
              <a:cs typeface="Arabic Typesetting" panose="03020402040406030203" pitchFamily="66" charset="-78"/>
            </a:endParaRPr>
          </a:p>
        </p:txBody>
      </p:sp>
      <p:sp>
        <p:nvSpPr>
          <p:cNvPr id="7" name="Subtitle 2"/>
          <p:cNvSpPr txBox="1">
            <a:spLocks/>
          </p:cNvSpPr>
          <p:nvPr/>
        </p:nvSpPr>
        <p:spPr>
          <a:xfrm>
            <a:off x="2645464" y="488374"/>
            <a:ext cx="5791200" cy="1688735"/>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1800" b="0" i="0" kern="1200" cap="all">
                <a:solidFill>
                  <a:schemeClr val="accent1"/>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charset="2"/>
              <a:buNone/>
              <a:defRPr sz="1600" b="0" i="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9pPr>
          </a:lstStyle>
          <a:p>
            <a:pPr algn="ctr"/>
            <a:endParaRPr lang="en-US" sz="6600" cap="none" dirty="0">
              <a:ln w="0"/>
              <a:solidFill>
                <a:schemeClr val="accent2">
                  <a:lumMod val="75000"/>
                </a:schemeClr>
              </a:solidFill>
              <a:effectLst>
                <a:outerShdw blurRad="38100" dist="25400" dir="5400000" algn="ctr" rotWithShape="0">
                  <a:srgbClr val="6E747A">
                    <a:alpha val="43000"/>
                  </a:srgbClr>
                </a:outerShdw>
              </a:effectLst>
            </a:endParaRPr>
          </a:p>
        </p:txBody>
      </p:sp>
      <p:sp>
        <p:nvSpPr>
          <p:cNvPr id="8" name="Rectangle 7"/>
          <p:cNvSpPr/>
          <p:nvPr/>
        </p:nvSpPr>
        <p:spPr>
          <a:xfrm>
            <a:off x="2338961" y="792593"/>
            <a:ext cx="6936377" cy="882678"/>
          </a:xfrm>
          <a:prstGeom prst="rect">
            <a:avLst/>
          </a:prstGeom>
        </p:spPr>
        <p:txBody>
          <a:bodyPr wrap="square">
            <a:spAutoFit/>
          </a:bodyPr>
          <a:lstStyle/>
          <a:p>
            <a:pPr lvl="0" algn="ctr">
              <a:lnSpc>
                <a:spcPct val="107000"/>
              </a:lnSpc>
              <a:spcAft>
                <a:spcPts val="800"/>
              </a:spcAft>
            </a:pPr>
            <a:r>
              <a:rPr lang="fa-IR" sz="4800" b="1" dirty="0">
                <a:solidFill>
                  <a:srgbClr val="B4176D"/>
                </a:solidFill>
                <a:effectLst>
                  <a:outerShdw blurRad="38100" dist="19050" dir="2700000" algn="tl">
                    <a:prstClr val="black">
                      <a:alpha val="40000"/>
                    </a:prstClr>
                  </a:outerShdw>
                </a:effectLst>
                <a:latin typeface="Arabic Typesetting" panose="03020402040406030203" pitchFamily="66" charset="-78"/>
                <a:ea typeface="Calibri" panose="020F0502020204030204" pitchFamily="34" charset="0"/>
              </a:rPr>
              <a:t>حل مسائل سایه </a:t>
            </a:r>
            <a:r>
              <a:rPr lang="fa-IR" sz="4800" b="1" dirty="0" smtClean="0">
                <a:solidFill>
                  <a:srgbClr val="B4176D"/>
                </a:solidFill>
                <a:effectLst>
                  <a:outerShdw blurRad="38100" dist="19050" dir="2700000" algn="tl">
                    <a:prstClr val="black">
                      <a:alpha val="40000"/>
                    </a:prstClr>
                  </a:outerShdw>
                </a:effectLst>
                <a:latin typeface="Arabic Typesetting" panose="03020402040406030203" pitchFamily="66" charset="-78"/>
                <a:ea typeface="Calibri" panose="020F0502020204030204" pitchFamily="34" charset="0"/>
              </a:rPr>
              <a:t>ونیمسایه</a:t>
            </a:r>
            <a:endParaRPr lang="en-US" sz="1600" b="1" dirty="0">
              <a:solidFill>
                <a:srgbClr val="B4176D"/>
              </a:solidFill>
              <a:latin typeface="Arabic Typesetting" panose="03020402040406030203" pitchFamily="66" charset="-78"/>
              <a:ea typeface="Calibri" panose="020F0502020204030204" pitchFamily="34" charset="0"/>
            </a:endParaRPr>
          </a:p>
        </p:txBody>
      </p:sp>
      <p:pic>
        <p:nvPicPr>
          <p:cNvPr id="104" name="Picture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322355"/>
            <a:ext cx="5989283" cy="1659003"/>
          </a:xfrm>
          <a:prstGeom prst="rect">
            <a:avLst/>
          </a:prstGeom>
        </p:spPr>
      </p:pic>
      <p:sp>
        <p:nvSpPr>
          <p:cNvPr id="109" name="Rectangle 108"/>
          <p:cNvSpPr/>
          <p:nvPr/>
        </p:nvSpPr>
        <p:spPr>
          <a:xfrm>
            <a:off x="5536710" y="2572314"/>
            <a:ext cx="6655290" cy="2507866"/>
          </a:xfrm>
          <a:prstGeom prst="rect">
            <a:avLst/>
          </a:prstGeom>
        </p:spPr>
        <p:txBody>
          <a:bodyPr wrap="square">
            <a:spAutoFit/>
          </a:bodyPr>
          <a:lstStyle/>
          <a:p>
            <a:pPr algn="r" rtl="1">
              <a:lnSpc>
                <a:spcPct val="107000"/>
              </a:lnSpc>
              <a:spcAft>
                <a:spcPts val="800"/>
              </a:spcAft>
            </a:pPr>
            <a:r>
              <a:rPr lang="fa-IR" sz="3200" dirty="0">
                <a:solidFill>
                  <a:srgbClr val="000000"/>
                </a:solidFill>
                <a:effectLst>
                  <a:outerShdw blurRad="38100" dist="19050" dir="2700000" algn="tl">
                    <a:schemeClr val="dk1">
                      <a:alpha val="40000"/>
                    </a:schemeClr>
                  </a:outerShdw>
                </a:effectLst>
                <a:latin typeface="Calibri" panose="020F0502020204030204" pitchFamily="34" charset="0"/>
                <a:ea typeface="Calibri" panose="020F0502020204030204" pitchFamily="34" charset="0"/>
              </a:rPr>
              <a:t> </a:t>
            </a:r>
            <a:r>
              <a:rPr lang="fa-IR" sz="3200" dirty="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rPr>
              <a:t>فاصله جسم کدر تا </a:t>
            </a:r>
            <a:r>
              <a:rPr lang="fa-IR" sz="3200" dirty="0" smtClean="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rPr>
              <a:t>رونه           </a:t>
            </a:r>
            <a:r>
              <a:rPr lang="en-US" sz="3200" dirty="0" smtClean="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Arial" panose="020B0604020202020204" pitchFamily="34" charset="0"/>
              </a:rPr>
              <a:t>p   </a:t>
            </a:r>
            <a:endParaRPr lang="en-US" sz="1050" dirty="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Arial" panose="020B0604020202020204" pitchFamily="34" charset="0"/>
            </a:endParaRPr>
          </a:p>
          <a:p>
            <a:pPr algn="r">
              <a:lnSpc>
                <a:spcPct val="107000"/>
              </a:lnSpc>
              <a:spcAft>
                <a:spcPts val="800"/>
              </a:spcAft>
            </a:pPr>
            <a:r>
              <a:rPr lang="en-US" sz="3200" dirty="0" smtClean="0">
                <a:solidFill>
                  <a:schemeClr val="accent2">
                    <a:lumMod val="75000"/>
                  </a:schemeClr>
                </a:solidFill>
                <a:effectLst>
                  <a:outerShdw blurRad="38100" dist="19050" dir="2700000" algn="tl">
                    <a:schemeClr val="dk1">
                      <a:alpha val="40000"/>
                    </a:schemeClr>
                  </a:outerShdw>
                </a:effectLst>
                <a:latin typeface="Calibri" panose="020F0502020204030204" pitchFamily="34" charset="0"/>
                <a:ea typeface="Calibri" panose="020F0502020204030204" pitchFamily="34" charset="0"/>
              </a:rPr>
              <a:t>        q                      </a:t>
            </a:r>
            <a:r>
              <a:rPr lang="fa-IR" sz="3200" dirty="0" smtClean="0">
                <a:solidFill>
                  <a:schemeClr val="accent2">
                    <a:lumMod val="75000"/>
                  </a:schemeClr>
                </a:solidFill>
                <a:effectLst>
                  <a:outerShdw blurRad="38100" dist="19050" dir="2700000" algn="tl">
                    <a:schemeClr val="dk1">
                      <a:alpha val="40000"/>
                    </a:schemeClr>
                  </a:outerShdw>
                </a:effectLst>
                <a:latin typeface="Calibri" panose="020F0502020204030204" pitchFamily="34" charset="0"/>
                <a:ea typeface="Calibri" panose="020F0502020204030204" pitchFamily="34" charset="0"/>
              </a:rPr>
              <a:t>فاصله </a:t>
            </a:r>
            <a:r>
              <a:rPr lang="fa-IR" sz="3200" dirty="0">
                <a:solidFill>
                  <a:schemeClr val="accent2">
                    <a:lumMod val="75000"/>
                  </a:schemeClr>
                </a:solidFill>
                <a:effectLst>
                  <a:outerShdw blurRad="38100" dist="19050" dir="2700000" algn="tl">
                    <a:schemeClr val="dk1">
                      <a:alpha val="40000"/>
                    </a:schemeClr>
                  </a:outerShdw>
                </a:effectLst>
                <a:latin typeface="Calibri" panose="020F0502020204030204" pitchFamily="34" charset="0"/>
                <a:ea typeface="Calibri" panose="020F0502020204030204" pitchFamily="34" charset="0"/>
              </a:rPr>
              <a:t>سایه تا </a:t>
            </a:r>
            <a:r>
              <a:rPr lang="fa-IR" sz="3200" dirty="0" smtClean="0">
                <a:solidFill>
                  <a:schemeClr val="accent2">
                    <a:lumMod val="75000"/>
                  </a:schemeClr>
                </a:solidFill>
                <a:effectLst>
                  <a:outerShdw blurRad="38100" dist="19050" dir="2700000" algn="tl">
                    <a:schemeClr val="dk1">
                      <a:alpha val="40000"/>
                    </a:schemeClr>
                  </a:outerShdw>
                </a:effectLst>
                <a:latin typeface="Calibri" panose="020F0502020204030204" pitchFamily="34" charset="0"/>
                <a:ea typeface="Calibri" panose="020F0502020204030204" pitchFamily="34" charset="0"/>
              </a:rPr>
              <a:t>روزنه</a:t>
            </a:r>
            <a:endParaRPr lang="en-US" sz="1050" dirty="0">
              <a:solidFill>
                <a:schemeClr val="accent2">
                  <a:lumMod val="75000"/>
                </a:schemeClr>
              </a:solidFill>
              <a:latin typeface="Calibri" panose="020F0502020204030204" pitchFamily="34" charset="0"/>
              <a:ea typeface="Calibri" panose="020F0502020204030204" pitchFamily="34" charset="0"/>
              <a:cs typeface="Arial" panose="020B0604020202020204" pitchFamily="34" charset="0"/>
            </a:endParaRPr>
          </a:p>
          <a:p>
            <a:pPr algn="r">
              <a:lnSpc>
                <a:spcPct val="107000"/>
              </a:lnSpc>
              <a:spcAft>
                <a:spcPts val="800"/>
              </a:spcAft>
            </a:pPr>
            <a:r>
              <a:rPr lang="en-US" sz="3200" dirty="0" smtClean="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rPr>
              <a:t>AB                             </a:t>
            </a:r>
            <a:r>
              <a:rPr lang="fa-IR" sz="3200" dirty="0" smtClean="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rPr>
              <a:t>قطر </a:t>
            </a:r>
            <a:r>
              <a:rPr lang="fa-IR" sz="3200" dirty="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rPr>
              <a:t>جسم </a:t>
            </a:r>
            <a:r>
              <a:rPr lang="fa-IR" sz="3200" dirty="0" smtClean="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rPr>
              <a:t>کدر</a:t>
            </a:r>
            <a:endParaRPr lang="en-US" sz="3200" dirty="0" smtClean="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endParaRPr>
          </a:p>
          <a:p>
            <a:pPr algn="r">
              <a:lnSpc>
                <a:spcPct val="107000"/>
              </a:lnSpc>
              <a:spcAft>
                <a:spcPts val="800"/>
              </a:spcAft>
            </a:pPr>
            <a:r>
              <a:rPr lang="en-US" sz="3200" dirty="0" smtClean="0">
                <a:solidFill>
                  <a:schemeClr val="accent2">
                    <a:lumMod val="75000"/>
                  </a:schemeClr>
                </a:solidFill>
                <a:effectLst>
                  <a:outerShdw blurRad="38100" dist="19050" dir="2700000" algn="tl">
                    <a:schemeClr val="dk1">
                      <a:alpha val="40000"/>
                    </a:schemeClr>
                  </a:outerShdw>
                </a:effectLst>
                <a:latin typeface="Calibri" panose="020F0502020204030204" pitchFamily="34" charset="0"/>
                <a:ea typeface="Calibri" panose="020F0502020204030204" pitchFamily="34" charset="0"/>
              </a:rPr>
              <a:t>A’B’                                   </a:t>
            </a:r>
            <a:r>
              <a:rPr lang="fa-IR" sz="3200" dirty="0" smtClean="0">
                <a:solidFill>
                  <a:schemeClr val="accent2">
                    <a:lumMod val="75000"/>
                  </a:schemeClr>
                </a:solidFill>
                <a:effectLst>
                  <a:outerShdw blurRad="38100" dist="19050" dir="2700000" algn="tl">
                    <a:schemeClr val="dk1">
                      <a:alpha val="40000"/>
                    </a:schemeClr>
                  </a:outerShdw>
                </a:effectLst>
                <a:latin typeface="Calibri" panose="020F0502020204030204" pitchFamily="34" charset="0"/>
                <a:ea typeface="Calibri" panose="020F0502020204030204" pitchFamily="34" charset="0"/>
              </a:rPr>
              <a:t>قطر سایه</a:t>
            </a:r>
            <a:endParaRPr lang="en-US" sz="1050" dirty="0">
              <a:solidFill>
                <a:schemeClr val="accent2">
                  <a:lumMod val="75000"/>
                </a:schemeClr>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110" name="Left Arrow 109"/>
          <p:cNvSpPr/>
          <p:nvPr/>
        </p:nvSpPr>
        <p:spPr>
          <a:xfrm>
            <a:off x="7611086" y="2757281"/>
            <a:ext cx="825578" cy="261257"/>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Left Arrow 110"/>
          <p:cNvSpPr/>
          <p:nvPr/>
        </p:nvSpPr>
        <p:spPr>
          <a:xfrm>
            <a:off x="7611086" y="3488307"/>
            <a:ext cx="825578" cy="261257"/>
          </a:xfrm>
          <a:prstGeom prst="lef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12" name="Left Arrow 111"/>
          <p:cNvSpPr/>
          <p:nvPr/>
        </p:nvSpPr>
        <p:spPr>
          <a:xfrm>
            <a:off x="7811587" y="4026138"/>
            <a:ext cx="2373756" cy="20940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Left Arrow 112"/>
          <p:cNvSpPr/>
          <p:nvPr/>
        </p:nvSpPr>
        <p:spPr>
          <a:xfrm>
            <a:off x="7675635" y="4630750"/>
            <a:ext cx="2377440" cy="237263"/>
          </a:xfrm>
          <a:prstGeom prst="lef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210701315"/>
      </p:ext>
    </p:extLst>
  </p:cSld>
  <p:clrMapOvr>
    <a:masterClrMapping/>
  </p:clrMapOvr>
  <p:transition spd="slow" advTm="47905">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ircle(in)">
                                      <p:cBhvr>
                                        <p:cTn id="17" dur="2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09"/>
                                        </p:tgtEl>
                                        <p:attrNameLst>
                                          <p:attrName>style.visibility</p:attrName>
                                        </p:attrNameLst>
                                      </p:cBhvr>
                                      <p:to>
                                        <p:strVal val="visible"/>
                                      </p:to>
                                    </p:set>
                                    <p:animEffect transition="in" filter="checkerboard(across)">
                                      <p:cBhvr>
                                        <p:cTn id="22" dur="500"/>
                                        <p:tgtEl>
                                          <p:spTgt spid="109"/>
                                        </p:tgtEl>
                                      </p:cBhvr>
                                    </p:animEffect>
                                  </p:childTnLst>
                                </p:cTn>
                              </p:par>
                              <p:par>
                                <p:cTn id="23" presetID="5" presetClass="entr" presetSubtype="10" fill="hold" grpId="0" nodeType="withEffect">
                                  <p:stCondLst>
                                    <p:cond delay="0"/>
                                  </p:stCondLst>
                                  <p:childTnLst>
                                    <p:set>
                                      <p:cBhvr>
                                        <p:cTn id="24" dur="1" fill="hold">
                                          <p:stCondLst>
                                            <p:cond delay="0"/>
                                          </p:stCondLst>
                                        </p:cTn>
                                        <p:tgtEl>
                                          <p:spTgt spid="110"/>
                                        </p:tgtEl>
                                        <p:attrNameLst>
                                          <p:attrName>style.visibility</p:attrName>
                                        </p:attrNameLst>
                                      </p:cBhvr>
                                      <p:to>
                                        <p:strVal val="visible"/>
                                      </p:to>
                                    </p:set>
                                    <p:animEffect transition="in" filter="checkerboard(across)">
                                      <p:cBhvr>
                                        <p:cTn id="25" dur="500"/>
                                        <p:tgtEl>
                                          <p:spTgt spid="110"/>
                                        </p:tgtEl>
                                      </p:cBhvr>
                                    </p:animEffect>
                                  </p:childTnLst>
                                </p:cTn>
                              </p:par>
                              <p:par>
                                <p:cTn id="26" presetID="5" presetClass="entr" presetSubtype="10" fill="hold" grpId="0" nodeType="withEffect">
                                  <p:stCondLst>
                                    <p:cond delay="0"/>
                                  </p:stCondLst>
                                  <p:childTnLst>
                                    <p:set>
                                      <p:cBhvr>
                                        <p:cTn id="27" dur="1" fill="hold">
                                          <p:stCondLst>
                                            <p:cond delay="0"/>
                                          </p:stCondLst>
                                        </p:cTn>
                                        <p:tgtEl>
                                          <p:spTgt spid="111"/>
                                        </p:tgtEl>
                                        <p:attrNameLst>
                                          <p:attrName>style.visibility</p:attrName>
                                        </p:attrNameLst>
                                      </p:cBhvr>
                                      <p:to>
                                        <p:strVal val="visible"/>
                                      </p:to>
                                    </p:set>
                                    <p:animEffect transition="in" filter="checkerboard(across)">
                                      <p:cBhvr>
                                        <p:cTn id="28" dur="500"/>
                                        <p:tgtEl>
                                          <p:spTgt spid="111"/>
                                        </p:tgtEl>
                                      </p:cBhvr>
                                    </p:animEffect>
                                  </p:childTnLst>
                                </p:cTn>
                              </p:par>
                              <p:par>
                                <p:cTn id="29" presetID="5" presetClass="entr" presetSubtype="10" fill="hold" grpId="0" nodeType="withEffect">
                                  <p:stCondLst>
                                    <p:cond delay="0"/>
                                  </p:stCondLst>
                                  <p:childTnLst>
                                    <p:set>
                                      <p:cBhvr>
                                        <p:cTn id="30" dur="1" fill="hold">
                                          <p:stCondLst>
                                            <p:cond delay="0"/>
                                          </p:stCondLst>
                                        </p:cTn>
                                        <p:tgtEl>
                                          <p:spTgt spid="112"/>
                                        </p:tgtEl>
                                        <p:attrNameLst>
                                          <p:attrName>style.visibility</p:attrName>
                                        </p:attrNameLst>
                                      </p:cBhvr>
                                      <p:to>
                                        <p:strVal val="visible"/>
                                      </p:to>
                                    </p:set>
                                    <p:animEffect transition="in" filter="checkerboard(across)">
                                      <p:cBhvr>
                                        <p:cTn id="31" dur="500"/>
                                        <p:tgtEl>
                                          <p:spTgt spid="112"/>
                                        </p:tgtEl>
                                      </p:cBhvr>
                                    </p:animEffect>
                                  </p:childTnLst>
                                </p:cTn>
                              </p:par>
                              <p:par>
                                <p:cTn id="32" presetID="5" presetClass="entr" presetSubtype="10" fill="hold" grpId="0" nodeType="withEffect">
                                  <p:stCondLst>
                                    <p:cond delay="0"/>
                                  </p:stCondLst>
                                  <p:childTnLst>
                                    <p:set>
                                      <p:cBhvr>
                                        <p:cTn id="33" dur="1" fill="hold">
                                          <p:stCondLst>
                                            <p:cond delay="0"/>
                                          </p:stCondLst>
                                        </p:cTn>
                                        <p:tgtEl>
                                          <p:spTgt spid="113"/>
                                        </p:tgtEl>
                                        <p:attrNameLst>
                                          <p:attrName>style.visibility</p:attrName>
                                        </p:attrNameLst>
                                      </p:cBhvr>
                                      <p:to>
                                        <p:strVal val="visible"/>
                                      </p:to>
                                    </p:set>
                                    <p:animEffect transition="in" filter="checkerboard(across)">
                                      <p:cBhvr>
                                        <p:cTn id="34" dur="500"/>
                                        <p:tgtEl>
                                          <p:spTgt spid="113"/>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104"/>
                                        </p:tgtEl>
                                        <p:attrNameLst>
                                          <p:attrName>style.visibility</p:attrName>
                                        </p:attrNameLst>
                                      </p:cBhvr>
                                      <p:to>
                                        <p:strVal val="visible"/>
                                      </p:to>
                                    </p:set>
                                    <p:animEffect transition="in" filter="fade">
                                      <p:cBhvr>
                                        <p:cTn id="39" dur="1000"/>
                                        <p:tgtEl>
                                          <p:spTgt spid="104"/>
                                        </p:tgtEl>
                                      </p:cBhvr>
                                    </p:animEffect>
                                    <p:anim calcmode="lin" valueType="num">
                                      <p:cBhvr>
                                        <p:cTn id="40" dur="1000" fill="hold"/>
                                        <p:tgtEl>
                                          <p:spTgt spid="104"/>
                                        </p:tgtEl>
                                        <p:attrNameLst>
                                          <p:attrName>ppt_x</p:attrName>
                                        </p:attrNameLst>
                                      </p:cBhvr>
                                      <p:tavLst>
                                        <p:tav tm="0">
                                          <p:val>
                                            <p:strVal val="#ppt_x"/>
                                          </p:val>
                                        </p:tav>
                                        <p:tav tm="100000">
                                          <p:val>
                                            <p:strVal val="#ppt_x"/>
                                          </p:val>
                                        </p:tav>
                                      </p:tavLst>
                                    </p:anim>
                                    <p:anim calcmode="lin" valueType="num">
                                      <p:cBhvr>
                                        <p:cTn id="41" dur="1000" fill="hold"/>
                                        <p:tgtEl>
                                          <p:spTgt spid="10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8" grpId="0"/>
      <p:bldP spid="109" grpId="0"/>
      <p:bldP spid="110" grpId="0" animBg="1"/>
      <p:bldP spid="111" grpId="0" animBg="1"/>
      <p:bldP spid="112" grpId="0" animBg="1"/>
      <p:bldP spid="1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48195" y="2285999"/>
            <a:ext cx="11743508" cy="1384995"/>
          </a:xfrm>
          <a:prstGeom prst="rect">
            <a:avLst/>
          </a:prstGeom>
        </p:spPr>
        <p:txBody>
          <a:bodyPr wrap="square">
            <a:spAutoFit/>
            <a:scene3d>
              <a:camera prst="orthographicFront"/>
              <a:lightRig rig="threePt" dir="t"/>
            </a:scene3d>
            <a:sp3d extrusionH="57150">
              <a:bevelT w="38100" h="38100" prst="relaxedInset"/>
            </a:sp3d>
          </a:bodyPr>
          <a:lstStyle/>
          <a:p>
            <a:pPr algn="r"/>
            <a:r>
              <a:rPr lang="fa-IR" sz="2800" b="1" dirty="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rPr>
              <a:t>مثال : </a:t>
            </a:r>
            <a:endParaRPr lang="fa-IR" sz="2800" b="1" dirty="0" smtClean="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endParaRPr>
          </a:p>
          <a:p>
            <a:pPr algn="r"/>
            <a:r>
              <a:rPr lang="fa-IR" sz="2800" dirty="0" smtClean="0">
                <a:solidFill>
                  <a:srgbClr val="000000"/>
                </a:solidFill>
                <a:effectLst>
                  <a:outerShdw blurRad="38100" dist="19050" dir="2700000" algn="tl">
                    <a:schemeClr val="dk1">
                      <a:alpha val="40000"/>
                    </a:schemeClr>
                  </a:outerShdw>
                </a:effectLst>
                <a:latin typeface="Calibri" panose="020F0502020204030204" pitchFamily="34" charset="0"/>
                <a:ea typeface="Calibri" panose="020F0502020204030204" pitchFamily="34" charset="0"/>
              </a:rPr>
              <a:t>جسم </a:t>
            </a:r>
            <a:r>
              <a:rPr lang="fa-IR" sz="2800" dirty="0">
                <a:solidFill>
                  <a:srgbClr val="000000"/>
                </a:solidFill>
                <a:effectLst>
                  <a:outerShdw blurRad="38100" dist="19050" dir="2700000" algn="tl">
                    <a:schemeClr val="dk1">
                      <a:alpha val="40000"/>
                    </a:schemeClr>
                  </a:outerShdw>
                </a:effectLst>
                <a:latin typeface="Calibri" panose="020F0502020204030204" pitchFamily="34" charset="0"/>
                <a:ea typeface="Calibri" panose="020F0502020204030204" pitchFamily="34" charset="0"/>
              </a:rPr>
              <a:t>کدری به </a:t>
            </a:r>
            <a:r>
              <a:rPr lang="fa-IR" sz="2800" dirty="0" smtClean="0">
                <a:solidFill>
                  <a:srgbClr val="000000"/>
                </a:solidFill>
                <a:effectLst>
                  <a:outerShdw blurRad="38100" dist="19050" dir="2700000" algn="tl">
                    <a:schemeClr val="dk1">
                      <a:alpha val="40000"/>
                    </a:schemeClr>
                  </a:outerShdw>
                </a:effectLst>
                <a:latin typeface="Calibri" panose="020F0502020204030204" pitchFamily="34" charset="0"/>
                <a:ea typeface="Calibri" panose="020F0502020204030204" pitchFamily="34" charset="0"/>
              </a:rPr>
              <a:t>قطر6 سانتی </a:t>
            </a:r>
            <a:r>
              <a:rPr lang="fa-IR" sz="2800" dirty="0">
                <a:solidFill>
                  <a:srgbClr val="000000"/>
                </a:solidFill>
                <a:effectLst>
                  <a:outerShdw blurRad="38100" dist="19050" dir="2700000" algn="tl">
                    <a:schemeClr val="dk1">
                      <a:alpha val="40000"/>
                    </a:schemeClr>
                  </a:outerShdw>
                </a:effectLst>
                <a:latin typeface="Calibri" panose="020F0502020204030204" pitchFamily="34" charset="0"/>
                <a:ea typeface="Calibri" panose="020F0502020204030204" pitchFamily="34" charset="0"/>
              </a:rPr>
              <a:t>متر در10 سانتی متری یک چشمه نور قرار دارد اگر قطر سایه 18 سانتی متر باشد فاصله پرده تا چشمه نور رابیابید.</a:t>
            </a:r>
            <a:endParaRPr lang="en-US" sz="1400" dirty="0"/>
          </a:p>
        </p:txBody>
      </p:sp>
      <p:sp>
        <p:nvSpPr>
          <p:cNvPr id="10" name="Left Brace 9"/>
          <p:cNvSpPr/>
          <p:nvPr/>
        </p:nvSpPr>
        <p:spPr>
          <a:xfrm>
            <a:off x="-75112" y="3749371"/>
            <a:ext cx="1110343" cy="2468549"/>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Rectangle 12"/>
          <p:cNvSpPr/>
          <p:nvPr/>
        </p:nvSpPr>
        <p:spPr>
          <a:xfrm>
            <a:off x="667293" y="3979816"/>
            <a:ext cx="2042160" cy="2062103"/>
          </a:xfrm>
          <a:prstGeom prst="rect">
            <a:avLst/>
          </a:prstGeom>
        </p:spPr>
        <p:txBody>
          <a:bodyPr wrap="square">
            <a:spAutoFit/>
            <a:scene3d>
              <a:camera prst="orthographicFront"/>
              <a:lightRig rig="threePt" dir="t"/>
            </a:scene3d>
            <a:sp3d extrusionH="57150">
              <a:bevelT w="38100" h="38100" prst="relaxedInset"/>
            </a:sp3d>
          </a:bodyPr>
          <a:lstStyle/>
          <a:p>
            <a:r>
              <a:rPr lang="en-US" sz="3200" b="1" dirty="0" smtClean="0">
                <a:ln w="0"/>
                <a:solidFill>
                  <a:schemeClr val="accent2">
                    <a:lumMod val="75000"/>
                  </a:schemeClr>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rPr>
              <a:t>AB=6 cm</a:t>
            </a:r>
          </a:p>
          <a:p>
            <a:r>
              <a:rPr lang="en-US" sz="3200" b="1" dirty="0" smtClean="0">
                <a:ln w="0"/>
                <a:solidFill>
                  <a:schemeClr val="accent2">
                    <a:lumMod val="75000"/>
                  </a:schemeClr>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rPr>
              <a:t>P=10cm</a:t>
            </a:r>
          </a:p>
          <a:p>
            <a:r>
              <a:rPr lang="en-US" sz="3200" b="1" dirty="0" smtClean="0">
                <a:ln w="0"/>
                <a:solidFill>
                  <a:schemeClr val="accent2">
                    <a:lumMod val="75000"/>
                  </a:schemeClr>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rPr>
              <a:t>A’B’=18cm</a:t>
            </a:r>
          </a:p>
          <a:p>
            <a:r>
              <a:rPr lang="en-US" sz="3200" b="1" dirty="0" smtClean="0">
                <a:ln w="0"/>
                <a:solidFill>
                  <a:schemeClr val="accent2">
                    <a:lumMod val="75000"/>
                  </a:schemeClr>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rPr>
              <a:t>q=?  </a:t>
            </a:r>
            <a:endParaRPr lang="fa-IR" sz="3200" b="1" dirty="0" smtClean="0">
              <a:ln w="0"/>
              <a:solidFill>
                <a:schemeClr val="accent2">
                  <a:lumMod val="75000"/>
                </a:schemeClr>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endParaRPr>
          </a:p>
        </p:txBody>
      </p:sp>
      <p:sp>
        <p:nvSpPr>
          <p:cNvPr id="14" name="Right Arrow 13"/>
          <p:cNvSpPr/>
          <p:nvPr/>
        </p:nvSpPr>
        <p:spPr>
          <a:xfrm>
            <a:off x="3112417" y="4850621"/>
            <a:ext cx="1489166" cy="20846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p:cNvCxnSpPr/>
          <p:nvPr/>
        </p:nvCxnSpPr>
        <p:spPr>
          <a:xfrm>
            <a:off x="4754602" y="4991260"/>
            <a:ext cx="1071154" cy="0"/>
          </a:xfrm>
          <a:prstGeom prst="line">
            <a:avLst/>
          </a:prstGeom>
        </p:spPr>
        <p:style>
          <a:lnRef idx="3">
            <a:schemeClr val="accent2"/>
          </a:lnRef>
          <a:fillRef idx="0">
            <a:schemeClr val="accent2"/>
          </a:fillRef>
          <a:effectRef idx="2">
            <a:schemeClr val="accent2"/>
          </a:effectRef>
          <a:fontRef idx="minor">
            <a:schemeClr val="tx1"/>
          </a:fontRef>
        </p:style>
      </p:cxnSp>
      <p:sp>
        <p:nvSpPr>
          <p:cNvPr id="18" name="Rectangle 17"/>
          <p:cNvSpPr/>
          <p:nvPr/>
        </p:nvSpPr>
        <p:spPr>
          <a:xfrm>
            <a:off x="4884687" y="4406484"/>
            <a:ext cx="881743" cy="584775"/>
          </a:xfrm>
          <a:prstGeom prst="rect">
            <a:avLst/>
          </a:prstGeom>
        </p:spPr>
        <p:txBody>
          <a:bodyPr wrap="square">
            <a:spAutoFit/>
          </a:bodyPr>
          <a:lstStyle/>
          <a:p>
            <a:r>
              <a:rPr lang="en-US" sz="3200" dirty="0" smtClean="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rPr>
              <a:t>A’B’</a:t>
            </a:r>
          </a:p>
        </p:txBody>
      </p:sp>
      <p:sp>
        <p:nvSpPr>
          <p:cNvPr id="19" name="Rectangle 18"/>
          <p:cNvSpPr/>
          <p:nvPr/>
        </p:nvSpPr>
        <p:spPr>
          <a:xfrm>
            <a:off x="4884687" y="5030447"/>
            <a:ext cx="881743" cy="584775"/>
          </a:xfrm>
          <a:prstGeom prst="rect">
            <a:avLst/>
          </a:prstGeom>
        </p:spPr>
        <p:txBody>
          <a:bodyPr wrap="square">
            <a:spAutoFit/>
          </a:bodyPr>
          <a:lstStyle/>
          <a:p>
            <a:r>
              <a:rPr lang="en-US" sz="3200" dirty="0" smtClean="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rPr>
              <a:t>A B</a:t>
            </a:r>
          </a:p>
        </p:txBody>
      </p:sp>
      <p:sp>
        <p:nvSpPr>
          <p:cNvPr id="20" name="Rectangle 19"/>
          <p:cNvSpPr/>
          <p:nvPr/>
        </p:nvSpPr>
        <p:spPr>
          <a:xfrm>
            <a:off x="5955841" y="4614948"/>
            <a:ext cx="907870" cy="707886"/>
          </a:xfrm>
          <a:prstGeom prst="rect">
            <a:avLst/>
          </a:prstGeom>
        </p:spPr>
        <p:txBody>
          <a:bodyPr wrap="square">
            <a:spAutoFit/>
            <a:scene3d>
              <a:camera prst="orthographicFront"/>
              <a:lightRig rig="threePt" dir="t"/>
            </a:scene3d>
            <a:sp3d extrusionH="57150">
              <a:bevelT w="38100" h="38100" prst="relaxedInset"/>
            </a:sp3d>
          </a:bodyPr>
          <a:lstStyle/>
          <a:p>
            <a:r>
              <a:rPr lang="en-US" sz="4000" b="1" dirty="0" smtClean="0">
                <a:ln w="0"/>
                <a:solidFill>
                  <a:schemeClr val="accent2">
                    <a:lumMod val="75000"/>
                  </a:schemeClr>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rPr>
              <a:t>=</a:t>
            </a:r>
            <a:endParaRPr lang="fa-IR" sz="4000" b="1" dirty="0" smtClean="0">
              <a:ln w="0"/>
              <a:solidFill>
                <a:schemeClr val="accent2">
                  <a:lumMod val="75000"/>
                </a:schemeClr>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endParaRPr>
          </a:p>
        </p:txBody>
      </p:sp>
      <p:cxnSp>
        <p:nvCxnSpPr>
          <p:cNvPr id="21" name="Straight Connector 20"/>
          <p:cNvCxnSpPr/>
          <p:nvPr/>
        </p:nvCxnSpPr>
        <p:spPr>
          <a:xfrm>
            <a:off x="6517545" y="4991259"/>
            <a:ext cx="1071154" cy="0"/>
          </a:xfrm>
          <a:prstGeom prst="line">
            <a:avLst/>
          </a:prstGeom>
        </p:spPr>
        <p:style>
          <a:lnRef idx="3">
            <a:schemeClr val="accent2"/>
          </a:lnRef>
          <a:fillRef idx="0">
            <a:schemeClr val="accent2"/>
          </a:fillRef>
          <a:effectRef idx="2">
            <a:schemeClr val="accent2"/>
          </a:effectRef>
          <a:fontRef idx="minor">
            <a:schemeClr val="tx1"/>
          </a:fontRef>
        </p:style>
      </p:cxnSp>
      <p:sp>
        <p:nvSpPr>
          <p:cNvPr id="22" name="Rectangle 21"/>
          <p:cNvSpPr/>
          <p:nvPr/>
        </p:nvSpPr>
        <p:spPr>
          <a:xfrm>
            <a:off x="6746828" y="4404535"/>
            <a:ext cx="881743" cy="584775"/>
          </a:xfrm>
          <a:prstGeom prst="rect">
            <a:avLst/>
          </a:prstGeom>
        </p:spPr>
        <p:txBody>
          <a:bodyPr wrap="square">
            <a:spAutoFit/>
          </a:bodyPr>
          <a:lstStyle/>
          <a:p>
            <a:r>
              <a:rPr lang="en-US" sz="3200" dirty="0" smtClean="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rPr>
              <a:t>q</a:t>
            </a:r>
          </a:p>
        </p:txBody>
      </p:sp>
      <p:sp>
        <p:nvSpPr>
          <p:cNvPr id="23" name="Rectangle 22"/>
          <p:cNvSpPr/>
          <p:nvPr/>
        </p:nvSpPr>
        <p:spPr>
          <a:xfrm>
            <a:off x="6802752" y="4854542"/>
            <a:ext cx="881743" cy="584775"/>
          </a:xfrm>
          <a:prstGeom prst="rect">
            <a:avLst/>
          </a:prstGeom>
        </p:spPr>
        <p:txBody>
          <a:bodyPr wrap="square">
            <a:spAutoFit/>
          </a:bodyPr>
          <a:lstStyle/>
          <a:p>
            <a:r>
              <a:rPr lang="en-US" sz="3200" dirty="0" smtClean="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rPr>
              <a:t>p</a:t>
            </a:r>
          </a:p>
        </p:txBody>
      </p:sp>
      <p:sp>
        <p:nvSpPr>
          <p:cNvPr id="24" name="Right Arrow 23"/>
          <p:cNvSpPr/>
          <p:nvPr/>
        </p:nvSpPr>
        <p:spPr>
          <a:xfrm>
            <a:off x="7790906" y="4810890"/>
            <a:ext cx="1165858" cy="24819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Connector 24"/>
          <p:cNvCxnSpPr/>
          <p:nvPr/>
        </p:nvCxnSpPr>
        <p:spPr>
          <a:xfrm>
            <a:off x="9079230" y="4934987"/>
            <a:ext cx="1071154" cy="0"/>
          </a:xfrm>
          <a:prstGeom prst="line">
            <a:avLst/>
          </a:prstGeom>
        </p:spPr>
        <p:style>
          <a:lnRef idx="3">
            <a:schemeClr val="accent2"/>
          </a:lnRef>
          <a:fillRef idx="0">
            <a:schemeClr val="accent2"/>
          </a:fillRef>
          <a:effectRef idx="2">
            <a:schemeClr val="accent2"/>
          </a:effectRef>
          <a:fontRef idx="minor">
            <a:schemeClr val="tx1"/>
          </a:fontRef>
        </p:style>
      </p:cxnSp>
      <p:sp>
        <p:nvSpPr>
          <p:cNvPr id="26" name="Rectangle 25"/>
          <p:cNvSpPr/>
          <p:nvPr/>
        </p:nvSpPr>
        <p:spPr>
          <a:xfrm>
            <a:off x="9411789" y="4265846"/>
            <a:ext cx="881743" cy="584775"/>
          </a:xfrm>
          <a:prstGeom prst="rect">
            <a:avLst/>
          </a:prstGeom>
        </p:spPr>
        <p:txBody>
          <a:bodyPr wrap="square">
            <a:spAutoFit/>
          </a:bodyPr>
          <a:lstStyle/>
          <a:p>
            <a:r>
              <a:rPr lang="en-US" sz="3200" dirty="0" smtClean="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rPr>
              <a:t>18</a:t>
            </a:r>
          </a:p>
        </p:txBody>
      </p:sp>
      <p:sp>
        <p:nvSpPr>
          <p:cNvPr id="27" name="Rectangle 26"/>
          <p:cNvSpPr/>
          <p:nvPr/>
        </p:nvSpPr>
        <p:spPr>
          <a:xfrm>
            <a:off x="9516835" y="4951365"/>
            <a:ext cx="881743" cy="584775"/>
          </a:xfrm>
          <a:prstGeom prst="rect">
            <a:avLst/>
          </a:prstGeom>
        </p:spPr>
        <p:txBody>
          <a:bodyPr wrap="square">
            <a:spAutoFit/>
          </a:bodyPr>
          <a:lstStyle/>
          <a:p>
            <a:r>
              <a:rPr lang="en-US" sz="3200" dirty="0" smtClean="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rPr>
              <a:t>6</a:t>
            </a:r>
          </a:p>
        </p:txBody>
      </p:sp>
      <p:sp>
        <p:nvSpPr>
          <p:cNvPr id="28" name="Rectangle 27"/>
          <p:cNvSpPr/>
          <p:nvPr/>
        </p:nvSpPr>
        <p:spPr>
          <a:xfrm>
            <a:off x="10252709" y="4535866"/>
            <a:ext cx="907870" cy="707886"/>
          </a:xfrm>
          <a:prstGeom prst="rect">
            <a:avLst/>
          </a:prstGeom>
        </p:spPr>
        <p:txBody>
          <a:bodyPr wrap="square">
            <a:spAutoFit/>
            <a:scene3d>
              <a:camera prst="orthographicFront"/>
              <a:lightRig rig="threePt" dir="t"/>
            </a:scene3d>
            <a:sp3d extrusionH="57150">
              <a:bevelT w="38100" h="38100" prst="relaxedInset"/>
            </a:sp3d>
          </a:bodyPr>
          <a:lstStyle/>
          <a:p>
            <a:r>
              <a:rPr lang="en-US" sz="4000" b="1" dirty="0" smtClean="0">
                <a:ln w="0"/>
                <a:solidFill>
                  <a:schemeClr val="accent2">
                    <a:lumMod val="75000"/>
                  </a:schemeClr>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rPr>
              <a:t>=</a:t>
            </a:r>
            <a:endParaRPr lang="fa-IR" sz="4000" b="1" dirty="0" smtClean="0">
              <a:ln w="0"/>
              <a:solidFill>
                <a:schemeClr val="accent2">
                  <a:lumMod val="75000"/>
                </a:schemeClr>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endParaRPr>
          </a:p>
        </p:txBody>
      </p:sp>
      <p:cxnSp>
        <p:nvCxnSpPr>
          <p:cNvPr id="29" name="Straight Connector 28"/>
          <p:cNvCxnSpPr/>
          <p:nvPr/>
        </p:nvCxnSpPr>
        <p:spPr>
          <a:xfrm>
            <a:off x="10768150" y="4955123"/>
            <a:ext cx="1071154" cy="0"/>
          </a:xfrm>
          <a:prstGeom prst="line">
            <a:avLst/>
          </a:prstGeom>
        </p:spPr>
        <p:style>
          <a:lnRef idx="3">
            <a:schemeClr val="accent2"/>
          </a:lnRef>
          <a:fillRef idx="0">
            <a:schemeClr val="accent2"/>
          </a:fillRef>
          <a:effectRef idx="2">
            <a:schemeClr val="accent2"/>
          </a:effectRef>
          <a:fontRef idx="minor">
            <a:schemeClr val="tx1"/>
          </a:fontRef>
        </p:style>
      </p:cxnSp>
      <p:sp>
        <p:nvSpPr>
          <p:cNvPr id="30" name="Rectangle 29"/>
          <p:cNvSpPr/>
          <p:nvPr/>
        </p:nvSpPr>
        <p:spPr>
          <a:xfrm>
            <a:off x="11025598" y="4265846"/>
            <a:ext cx="881743" cy="584775"/>
          </a:xfrm>
          <a:prstGeom prst="rect">
            <a:avLst/>
          </a:prstGeom>
        </p:spPr>
        <p:txBody>
          <a:bodyPr wrap="square">
            <a:spAutoFit/>
          </a:bodyPr>
          <a:lstStyle/>
          <a:p>
            <a:r>
              <a:rPr lang="en-US" sz="3200" dirty="0" smtClean="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rPr>
              <a:t>q</a:t>
            </a:r>
          </a:p>
        </p:txBody>
      </p:sp>
      <p:sp>
        <p:nvSpPr>
          <p:cNvPr id="31" name="Rectangle 30"/>
          <p:cNvSpPr/>
          <p:nvPr/>
        </p:nvSpPr>
        <p:spPr>
          <a:xfrm>
            <a:off x="10973347" y="4968891"/>
            <a:ext cx="881743" cy="584775"/>
          </a:xfrm>
          <a:prstGeom prst="rect">
            <a:avLst/>
          </a:prstGeom>
        </p:spPr>
        <p:txBody>
          <a:bodyPr wrap="square">
            <a:spAutoFit/>
          </a:bodyPr>
          <a:lstStyle/>
          <a:p>
            <a:r>
              <a:rPr lang="en-US" sz="3200" dirty="0" smtClean="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rPr>
              <a:t>10</a:t>
            </a:r>
          </a:p>
        </p:txBody>
      </p:sp>
      <p:cxnSp>
        <p:nvCxnSpPr>
          <p:cNvPr id="32" name="Straight Connector 31"/>
          <p:cNvCxnSpPr/>
          <p:nvPr/>
        </p:nvCxnSpPr>
        <p:spPr>
          <a:xfrm>
            <a:off x="4023360" y="6172858"/>
            <a:ext cx="1707959" cy="1950"/>
          </a:xfrm>
          <a:prstGeom prst="line">
            <a:avLst/>
          </a:prstGeom>
        </p:spPr>
        <p:style>
          <a:lnRef idx="3">
            <a:schemeClr val="accent2"/>
          </a:lnRef>
          <a:fillRef idx="0">
            <a:schemeClr val="accent2"/>
          </a:fillRef>
          <a:effectRef idx="2">
            <a:schemeClr val="accent2"/>
          </a:effectRef>
          <a:fontRef idx="minor">
            <a:schemeClr val="tx1"/>
          </a:fontRef>
        </p:style>
      </p:cxnSp>
      <mc:AlternateContent xmlns:mc="http://schemas.openxmlformats.org/markup-compatibility/2006" xmlns:a14="http://schemas.microsoft.com/office/drawing/2010/main">
        <mc:Choice Requires="a14">
          <p:sp>
            <p:nvSpPr>
              <p:cNvPr id="33" name="Rectangle 32"/>
              <p:cNvSpPr/>
              <p:nvPr/>
            </p:nvSpPr>
            <p:spPr>
              <a:xfrm>
                <a:off x="4192873" y="5601653"/>
                <a:ext cx="1979576" cy="584775"/>
              </a:xfrm>
              <a:prstGeom prst="rect">
                <a:avLst/>
              </a:prstGeom>
            </p:spPr>
            <p:txBody>
              <a:bodyPr wrap="square">
                <a:spAutoFit/>
              </a:bodyPr>
              <a:lstStyle/>
              <a:p>
                <a:r>
                  <a:rPr lang="en-US" sz="3200" dirty="0" smtClean="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rPr>
                  <a:t>18</a:t>
                </a:r>
                <a14:m>
                  <m:oMath xmlns:m="http://schemas.openxmlformats.org/officeDocument/2006/math">
                    <m:r>
                      <a:rPr lang="en-US" sz="3200" i="1" smtClean="0">
                        <a:ln w="0"/>
                        <a:solidFill>
                          <a:schemeClr val="accent1"/>
                        </a:solidFill>
                        <a:effectLst>
                          <a:outerShdw blurRad="38100" dist="25400" dir="5400000" algn="ctr" rotWithShape="0">
                            <a:srgbClr val="6E747A">
                              <a:alpha val="43000"/>
                            </a:srgbClr>
                          </a:outerShdw>
                        </a:effectLst>
                        <a:latin typeface="Cambria Math" panose="02040503050406030204" pitchFamily="18" charset="0"/>
                        <a:ea typeface="Cambria Math" panose="02040503050406030204" pitchFamily="18" charset="0"/>
                      </a:rPr>
                      <m:t>×</m:t>
                    </m:r>
                    <m:r>
                      <a:rPr lang="en-US" sz="3200" b="0" i="1" smtClean="0">
                        <a:ln w="0"/>
                        <a:solidFill>
                          <a:schemeClr val="accent1"/>
                        </a:solidFill>
                        <a:effectLst>
                          <a:outerShdw blurRad="38100" dist="25400" dir="5400000" algn="ctr" rotWithShape="0">
                            <a:srgbClr val="6E747A">
                              <a:alpha val="43000"/>
                            </a:srgbClr>
                          </a:outerShdw>
                        </a:effectLst>
                        <a:latin typeface="Cambria Math" panose="02040503050406030204" pitchFamily="18" charset="0"/>
                        <a:ea typeface="Cambria Math" panose="02040503050406030204" pitchFamily="18" charset="0"/>
                      </a:rPr>
                      <m:t>10</m:t>
                    </m:r>
                  </m:oMath>
                </a14:m>
                <a:endParaRPr lang="en-US" sz="3200" dirty="0" smtClean="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endParaRPr>
              </a:p>
            </p:txBody>
          </p:sp>
        </mc:Choice>
        <mc:Fallback xmlns="">
          <p:sp>
            <p:nvSpPr>
              <p:cNvPr id="33" name="Rectangle 32"/>
              <p:cNvSpPr>
                <a:spLocks noRot="1" noChangeAspect="1" noMove="1" noResize="1" noEditPoints="1" noAdjustHandles="1" noChangeArrowheads="1" noChangeShapeType="1" noTextEdit="1"/>
              </p:cNvSpPr>
              <p:nvPr/>
            </p:nvSpPr>
            <p:spPr>
              <a:xfrm>
                <a:off x="4192873" y="5601653"/>
                <a:ext cx="1979576" cy="584775"/>
              </a:xfrm>
              <a:prstGeom prst="rect">
                <a:avLst/>
              </a:prstGeom>
              <a:blipFill>
                <a:blip r:embed="rId3"/>
                <a:stretch>
                  <a:fillRect l="-8923" t="-13542" b="-40625"/>
                </a:stretch>
              </a:blipFill>
            </p:spPr>
            <p:txBody>
              <a:bodyPr/>
              <a:lstStyle/>
              <a:p>
                <a:r>
                  <a:rPr lang="en-US">
                    <a:noFill/>
                  </a:rPr>
                  <a:t> </a:t>
                </a:r>
              </a:p>
            </p:txBody>
          </p:sp>
        </mc:Fallback>
      </mc:AlternateContent>
      <p:sp>
        <p:nvSpPr>
          <p:cNvPr id="34" name="Rectangle 33"/>
          <p:cNvSpPr/>
          <p:nvPr/>
        </p:nvSpPr>
        <p:spPr>
          <a:xfrm>
            <a:off x="4790250" y="6213995"/>
            <a:ext cx="881743" cy="584775"/>
          </a:xfrm>
          <a:prstGeom prst="rect">
            <a:avLst/>
          </a:prstGeom>
        </p:spPr>
        <p:txBody>
          <a:bodyPr wrap="square">
            <a:spAutoFit/>
          </a:bodyPr>
          <a:lstStyle/>
          <a:p>
            <a:r>
              <a:rPr lang="en-US" sz="3200" dirty="0" smtClean="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rPr>
              <a:t>6</a:t>
            </a:r>
          </a:p>
        </p:txBody>
      </p:sp>
      <p:sp>
        <p:nvSpPr>
          <p:cNvPr id="38" name="Rectangle 37"/>
          <p:cNvSpPr/>
          <p:nvPr/>
        </p:nvSpPr>
        <p:spPr>
          <a:xfrm>
            <a:off x="7517941" y="5836818"/>
            <a:ext cx="1560468" cy="584775"/>
          </a:xfrm>
          <a:prstGeom prst="rect">
            <a:avLst/>
          </a:prstGeom>
        </p:spPr>
        <p:txBody>
          <a:bodyPr wrap="square">
            <a:spAutoFit/>
          </a:bodyPr>
          <a:lstStyle/>
          <a:p>
            <a:r>
              <a:rPr lang="en-US" sz="3200" dirty="0" smtClean="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rPr>
              <a:t>q=</a:t>
            </a:r>
            <a:r>
              <a:rPr lang="fa-IR" sz="3200" dirty="0" smtClean="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rPr>
              <a:t>3</a:t>
            </a:r>
            <a:r>
              <a:rPr lang="en-US" sz="3200" dirty="0" smtClean="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rPr>
              <a:t>0cm</a:t>
            </a:r>
            <a:endParaRPr lang="en-US" sz="3200" dirty="0" smtClean="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endParaRPr>
          </a:p>
        </p:txBody>
      </p:sp>
      <p:sp>
        <p:nvSpPr>
          <p:cNvPr id="40" name="Right Arrow 39"/>
          <p:cNvSpPr/>
          <p:nvPr/>
        </p:nvSpPr>
        <p:spPr>
          <a:xfrm>
            <a:off x="6074343" y="6010523"/>
            <a:ext cx="1489166" cy="256265"/>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41" name="Rectangle 40"/>
          <p:cNvSpPr/>
          <p:nvPr/>
        </p:nvSpPr>
        <p:spPr>
          <a:xfrm>
            <a:off x="3290751" y="5860051"/>
            <a:ext cx="842690" cy="646331"/>
          </a:xfrm>
          <a:prstGeom prst="rect">
            <a:avLst/>
          </a:prstGeom>
        </p:spPr>
        <p:txBody>
          <a:bodyPr wrap="square">
            <a:spAutoFit/>
          </a:bodyPr>
          <a:lstStyle/>
          <a:p>
            <a:r>
              <a:rPr lang="en-US" sz="3600" dirty="0" smtClean="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rPr>
              <a:t>q=</a:t>
            </a:r>
          </a:p>
        </p:txBody>
      </p:sp>
      <p:sp>
        <p:nvSpPr>
          <p:cNvPr id="43" name="Rectangle 42"/>
          <p:cNvSpPr/>
          <p:nvPr/>
        </p:nvSpPr>
        <p:spPr>
          <a:xfrm>
            <a:off x="2338961" y="792593"/>
            <a:ext cx="6936377" cy="882678"/>
          </a:xfrm>
          <a:prstGeom prst="rect">
            <a:avLst/>
          </a:prstGeom>
        </p:spPr>
        <p:txBody>
          <a:bodyPr wrap="square">
            <a:spAutoFit/>
          </a:bodyPr>
          <a:lstStyle/>
          <a:p>
            <a:pPr lvl="0" algn="ctr">
              <a:lnSpc>
                <a:spcPct val="107000"/>
              </a:lnSpc>
              <a:spcAft>
                <a:spcPts val="800"/>
              </a:spcAft>
            </a:pPr>
            <a:r>
              <a:rPr lang="fa-IR" sz="4800" b="1" dirty="0" smtClean="0">
                <a:solidFill>
                  <a:srgbClr val="B4176D"/>
                </a:solidFill>
                <a:effectLst>
                  <a:outerShdw blurRad="38100" dist="19050" dir="2700000" algn="tl">
                    <a:prstClr val="black">
                      <a:alpha val="40000"/>
                    </a:prstClr>
                  </a:outerShdw>
                </a:effectLst>
                <a:latin typeface="Arabic Typesetting" panose="03020402040406030203" pitchFamily="66" charset="-78"/>
                <a:ea typeface="Calibri" panose="020F0502020204030204" pitchFamily="34" charset="0"/>
              </a:rPr>
              <a:t>کلیات مباحث نور</a:t>
            </a:r>
            <a:endParaRPr lang="en-US" sz="1600" b="1" dirty="0">
              <a:solidFill>
                <a:srgbClr val="B4176D"/>
              </a:solidFill>
              <a:latin typeface="Arabic Typesetting" panose="03020402040406030203" pitchFamily="66" charset="-78"/>
              <a:ea typeface="Calibri" panose="020F0502020204030204" pitchFamily="34" charset="0"/>
            </a:endParaRPr>
          </a:p>
        </p:txBody>
      </p:sp>
    </p:spTree>
    <p:custDataLst>
      <p:tags r:id="rId1"/>
    </p:custDataLst>
    <p:extLst>
      <p:ext uri="{BB962C8B-B14F-4D97-AF65-F5344CB8AC3E}">
        <p14:creationId xmlns:p14="http://schemas.microsoft.com/office/powerpoint/2010/main" val="2410316211"/>
      </p:ext>
    </p:extLst>
  </p:cSld>
  <p:clrMapOvr>
    <a:masterClrMapping/>
  </p:clrMapOvr>
  <p:transition spd="slow" advTm="55862">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circle(in)">
                                      <p:cBhvr>
                                        <p:cTn id="7" dur="20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2"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0-#ppt_w/2"/>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8" presetClass="entr" presetSubtype="16"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diamond(in)">
                                      <p:cBhvr>
                                        <p:cTn id="18" dur="2000"/>
                                        <p:tgtEl>
                                          <p:spTgt spid="13"/>
                                        </p:tgtEl>
                                      </p:cBhvr>
                                    </p:animEffect>
                                  </p:childTnLst>
                                </p:cTn>
                              </p:par>
                              <p:par>
                                <p:cTn id="19" presetID="8" presetClass="entr" presetSubtype="16"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diamond(in)">
                                      <p:cBhvr>
                                        <p:cTn id="21" dur="20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additive="base">
                                        <p:cTn id="26" dur="500" fill="hold"/>
                                        <p:tgtEl>
                                          <p:spTgt spid="14"/>
                                        </p:tgtEl>
                                        <p:attrNameLst>
                                          <p:attrName>ppt_x</p:attrName>
                                        </p:attrNameLst>
                                      </p:cBhvr>
                                      <p:tavLst>
                                        <p:tav tm="0">
                                          <p:val>
                                            <p:strVal val="#ppt_x"/>
                                          </p:val>
                                        </p:tav>
                                        <p:tav tm="100000">
                                          <p:val>
                                            <p:strVal val="#ppt_x"/>
                                          </p:val>
                                        </p:tav>
                                      </p:tavLst>
                                    </p:anim>
                                    <p:anim calcmode="lin" valueType="num">
                                      <p:cBhvr additive="base">
                                        <p:cTn id="27"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31" presetClass="entr" presetSubtype="0"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 calcmode="lin" valueType="num">
                                      <p:cBhvr>
                                        <p:cTn id="32" dur="1000" fill="hold"/>
                                        <p:tgtEl>
                                          <p:spTgt spid="16"/>
                                        </p:tgtEl>
                                        <p:attrNameLst>
                                          <p:attrName>ppt_w</p:attrName>
                                        </p:attrNameLst>
                                      </p:cBhvr>
                                      <p:tavLst>
                                        <p:tav tm="0">
                                          <p:val>
                                            <p:fltVal val="0"/>
                                          </p:val>
                                        </p:tav>
                                        <p:tav tm="100000">
                                          <p:val>
                                            <p:strVal val="#ppt_w"/>
                                          </p:val>
                                        </p:tav>
                                      </p:tavLst>
                                    </p:anim>
                                    <p:anim calcmode="lin" valueType="num">
                                      <p:cBhvr>
                                        <p:cTn id="33" dur="1000" fill="hold"/>
                                        <p:tgtEl>
                                          <p:spTgt spid="16"/>
                                        </p:tgtEl>
                                        <p:attrNameLst>
                                          <p:attrName>ppt_h</p:attrName>
                                        </p:attrNameLst>
                                      </p:cBhvr>
                                      <p:tavLst>
                                        <p:tav tm="0">
                                          <p:val>
                                            <p:fltVal val="0"/>
                                          </p:val>
                                        </p:tav>
                                        <p:tav tm="100000">
                                          <p:val>
                                            <p:strVal val="#ppt_h"/>
                                          </p:val>
                                        </p:tav>
                                      </p:tavLst>
                                    </p:anim>
                                    <p:anim calcmode="lin" valueType="num">
                                      <p:cBhvr>
                                        <p:cTn id="34" dur="1000" fill="hold"/>
                                        <p:tgtEl>
                                          <p:spTgt spid="16"/>
                                        </p:tgtEl>
                                        <p:attrNameLst>
                                          <p:attrName>style.rotation</p:attrName>
                                        </p:attrNameLst>
                                      </p:cBhvr>
                                      <p:tavLst>
                                        <p:tav tm="0">
                                          <p:val>
                                            <p:fltVal val="90"/>
                                          </p:val>
                                        </p:tav>
                                        <p:tav tm="100000">
                                          <p:val>
                                            <p:fltVal val="0"/>
                                          </p:val>
                                        </p:tav>
                                      </p:tavLst>
                                    </p:anim>
                                    <p:animEffect transition="in" filter="fade">
                                      <p:cBhvr>
                                        <p:cTn id="35" dur="1000"/>
                                        <p:tgtEl>
                                          <p:spTgt spid="16"/>
                                        </p:tgtEl>
                                      </p:cBhvr>
                                    </p:animEffect>
                                  </p:childTnLst>
                                </p:cTn>
                              </p:par>
                              <p:par>
                                <p:cTn id="36" presetID="31" presetClass="entr" presetSubtype="0" fill="hold" grpId="0" nodeType="withEffect">
                                  <p:stCondLst>
                                    <p:cond delay="0"/>
                                  </p:stCondLst>
                                  <p:childTnLst>
                                    <p:set>
                                      <p:cBhvr>
                                        <p:cTn id="37" dur="1" fill="hold">
                                          <p:stCondLst>
                                            <p:cond delay="0"/>
                                          </p:stCondLst>
                                        </p:cTn>
                                        <p:tgtEl>
                                          <p:spTgt spid="18"/>
                                        </p:tgtEl>
                                        <p:attrNameLst>
                                          <p:attrName>style.visibility</p:attrName>
                                        </p:attrNameLst>
                                      </p:cBhvr>
                                      <p:to>
                                        <p:strVal val="visible"/>
                                      </p:to>
                                    </p:set>
                                    <p:anim calcmode="lin" valueType="num">
                                      <p:cBhvr>
                                        <p:cTn id="38" dur="1000" fill="hold"/>
                                        <p:tgtEl>
                                          <p:spTgt spid="18"/>
                                        </p:tgtEl>
                                        <p:attrNameLst>
                                          <p:attrName>ppt_w</p:attrName>
                                        </p:attrNameLst>
                                      </p:cBhvr>
                                      <p:tavLst>
                                        <p:tav tm="0">
                                          <p:val>
                                            <p:fltVal val="0"/>
                                          </p:val>
                                        </p:tav>
                                        <p:tav tm="100000">
                                          <p:val>
                                            <p:strVal val="#ppt_w"/>
                                          </p:val>
                                        </p:tav>
                                      </p:tavLst>
                                    </p:anim>
                                    <p:anim calcmode="lin" valueType="num">
                                      <p:cBhvr>
                                        <p:cTn id="39" dur="1000" fill="hold"/>
                                        <p:tgtEl>
                                          <p:spTgt spid="18"/>
                                        </p:tgtEl>
                                        <p:attrNameLst>
                                          <p:attrName>ppt_h</p:attrName>
                                        </p:attrNameLst>
                                      </p:cBhvr>
                                      <p:tavLst>
                                        <p:tav tm="0">
                                          <p:val>
                                            <p:fltVal val="0"/>
                                          </p:val>
                                        </p:tav>
                                        <p:tav tm="100000">
                                          <p:val>
                                            <p:strVal val="#ppt_h"/>
                                          </p:val>
                                        </p:tav>
                                      </p:tavLst>
                                    </p:anim>
                                    <p:anim calcmode="lin" valueType="num">
                                      <p:cBhvr>
                                        <p:cTn id="40" dur="1000" fill="hold"/>
                                        <p:tgtEl>
                                          <p:spTgt spid="18"/>
                                        </p:tgtEl>
                                        <p:attrNameLst>
                                          <p:attrName>style.rotation</p:attrName>
                                        </p:attrNameLst>
                                      </p:cBhvr>
                                      <p:tavLst>
                                        <p:tav tm="0">
                                          <p:val>
                                            <p:fltVal val="90"/>
                                          </p:val>
                                        </p:tav>
                                        <p:tav tm="100000">
                                          <p:val>
                                            <p:fltVal val="0"/>
                                          </p:val>
                                        </p:tav>
                                      </p:tavLst>
                                    </p:anim>
                                    <p:animEffect transition="in" filter="fade">
                                      <p:cBhvr>
                                        <p:cTn id="41" dur="1000"/>
                                        <p:tgtEl>
                                          <p:spTgt spid="18"/>
                                        </p:tgtEl>
                                      </p:cBhvr>
                                    </p:animEffect>
                                  </p:childTnLst>
                                </p:cTn>
                              </p:par>
                              <p:par>
                                <p:cTn id="42" presetID="31" presetClass="entr" presetSubtype="0" fill="hold" grpId="0" nodeType="withEffect">
                                  <p:stCondLst>
                                    <p:cond delay="0"/>
                                  </p:stCondLst>
                                  <p:childTnLst>
                                    <p:set>
                                      <p:cBhvr>
                                        <p:cTn id="43" dur="1" fill="hold">
                                          <p:stCondLst>
                                            <p:cond delay="0"/>
                                          </p:stCondLst>
                                        </p:cTn>
                                        <p:tgtEl>
                                          <p:spTgt spid="19"/>
                                        </p:tgtEl>
                                        <p:attrNameLst>
                                          <p:attrName>style.visibility</p:attrName>
                                        </p:attrNameLst>
                                      </p:cBhvr>
                                      <p:to>
                                        <p:strVal val="visible"/>
                                      </p:to>
                                    </p:set>
                                    <p:anim calcmode="lin" valueType="num">
                                      <p:cBhvr>
                                        <p:cTn id="44" dur="1000" fill="hold"/>
                                        <p:tgtEl>
                                          <p:spTgt spid="19"/>
                                        </p:tgtEl>
                                        <p:attrNameLst>
                                          <p:attrName>ppt_w</p:attrName>
                                        </p:attrNameLst>
                                      </p:cBhvr>
                                      <p:tavLst>
                                        <p:tav tm="0">
                                          <p:val>
                                            <p:fltVal val="0"/>
                                          </p:val>
                                        </p:tav>
                                        <p:tav tm="100000">
                                          <p:val>
                                            <p:strVal val="#ppt_w"/>
                                          </p:val>
                                        </p:tav>
                                      </p:tavLst>
                                    </p:anim>
                                    <p:anim calcmode="lin" valueType="num">
                                      <p:cBhvr>
                                        <p:cTn id="45" dur="1000" fill="hold"/>
                                        <p:tgtEl>
                                          <p:spTgt spid="19"/>
                                        </p:tgtEl>
                                        <p:attrNameLst>
                                          <p:attrName>ppt_h</p:attrName>
                                        </p:attrNameLst>
                                      </p:cBhvr>
                                      <p:tavLst>
                                        <p:tav tm="0">
                                          <p:val>
                                            <p:fltVal val="0"/>
                                          </p:val>
                                        </p:tav>
                                        <p:tav tm="100000">
                                          <p:val>
                                            <p:strVal val="#ppt_h"/>
                                          </p:val>
                                        </p:tav>
                                      </p:tavLst>
                                    </p:anim>
                                    <p:anim calcmode="lin" valueType="num">
                                      <p:cBhvr>
                                        <p:cTn id="46" dur="1000" fill="hold"/>
                                        <p:tgtEl>
                                          <p:spTgt spid="19"/>
                                        </p:tgtEl>
                                        <p:attrNameLst>
                                          <p:attrName>style.rotation</p:attrName>
                                        </p:attrNameLst>
                                      </p:cBhvr>
                                      <p:tavLst>
                                        <p:tav tm="0">
                                          <p:val>
                                            <p:fltVal val="90"/>
                                          </p:val>
                                        </p:tav>
                                        <p:tav tm="100000">
                                          <p:val>
                                            <p:fltVal val="0"/>
                                          </p:val>
                                        </p:tav>
                                      </p:tavLst>
                                    </p:anim>
                                    <p:animEffect transition="in" filter="fade">
                                      <p:cBhvr>
                                        <p:cTn id="47" dur="1000"/>
                                        <p:tgtEl>
                                          <p:spTgt spid="19"/>
                                        </p:tgtEl>
                                      </p:cBhvr>
                                    </p:animEffect>
                                  </p:childTnLst>
                                </p:cTn>
                              </p:par>
                              <p:par>
                                <p:cTn id="48" presetID="31" presetClass="entr" presetSubtype="0" fill="hold" grpId="0" nodeType="withEffect">
                                  <p:stCondLst>
                                    <p:cond delay="0"/>
                                  </p:stCondLst>
                                  <p:childTnLst>
                                    <p:set>
                                      <p:cBhvr>
                                        <p:cTn id="49" dur="1" fill="hold">
                                          <p:stCondLst>
                                            <p:cond delay="0"/>
                                          </p:stCondLst>
                                        </p:cTn>
                                        <p:tgtEl>
                                          <p:spTgt spid="20"/>
                                        </p:tgtEl>
                                        <p:attrNameLst>
                                          <p:attrName>style.visibility</p:attrName>
                                        </p:attrNameLst>
                                      </p:cBhvr>
                                      <p:to>
                                        <p:strVal val="visible"/>
                                      </p:to>
                                    </p:set>
                                    <p:anim calcmode="lin" valueType="num">
                                      <p:cBhvr>
                                        <p:cTn id="50" dur="1000" fill="hold"/>
                                        <p:tgtEl>
                                          <p:spTgt spid="20"/>
                                        </p:tgtEl>
                                        <p:attrNameLst>
                                          <p:attrName>ppt_w</p:attrName>
                                        </p:attrNameLst>
                                      </p:cBhvr>
                                      <p:tavLst>
                                        <p:tav tm="0">
                                          <p:val>
                                            <p:fltVal val="0"/>
                                          </p:val>
                                        </p:tav>
                                        <p:tav tm="100000">
                                          <p:val>
                                            <p:strVal val="#ppt_w"/>
                                          </p:val>
                                        </p:tav>
                                      </p:tavLst>
                                    </p:anim>
                                    <p:anim calcmode="lin" valueType="num">
                                      <p:cBhvr>
                                        <p:cTn id="51" dur="1000" fill="hold"/>
                                        <p:tgtEl>
                                          <p:spTgt spid="20"/>
                                        </p:tgtEl>
                                        <p:attrNameLst>
                                          <p:attrName>ppt_h</p:attrName>
                                        </p:attrNameLst>
                                      </p:cBhvr>
                                      <p:tavLst>
                                        <p:tav tm="0">
                                          <p:val>
                                            <p:fltVal val="0"/>
                                          </p:val>
                                        </p:tav>
                                        <p:tav tm="100000">
                                          <p:val>
                                            <p:strVal val="#ppt_h"/>
                                          </p:val>
                                        </p:tav>
                                      </p:tavLst>
                                    </p:anim>
                                    <p:anim calcmode="lin" valueType="num">
                                      <p:cBhvr>
                                        <p:cTn id="52" dur="1000" fill="hold"/>
                                        <p:tgtEl>
                                          <p:spTgt spid="20"/>
                                        </p:tgtEl>
                                        <p:attrNameLst>
                                          <p:attrName>style.rotation</p:attrName>
                                        </p:attrNameLst>
                                      </p:cBhvr>
                                      <p:tavLst>
                                        <p:tav tm="0">
                                          <p:val>
                                            <p:fltVal val="90"/>
                                          </p:val>
                                        </p:tav>
                                        <p:tav tm="100000">
                                          <p:val>
                                            <p:fltVal val="0"/>
                                          </p:val>
                                        </p:tav>
                                      </p:tavLst>
                                    </p:anim>
                                    <p:animEffect transition="in" filter="fade">
                                      <p:cBhvr>
                                        <p:cTn id="53" dur="1000"/>
                                        <p:tgtEl>
                                          <p:spTgt spid="20"/>
                                        </p:tgtEl>
                                      </p:cBhvr>
                                    </p:animEffect>
                                  </p:childTnLst>
                                </p:cTn>
                              </p:par>
                              <p:par>
                                <p:cTn id="54" presetID="31" presetClass="entr" presetSubtype="0" fill="hold" nodeType="withEffect">
                                  <p:stCondLst>
                                    <p:cond delay="0"/>
                                  </p:stCondLst>
                                  <p:childTnLst>
                                    <p:set>
                                      <p:cBhvr>
                                        <p:cTn id="55" dur="1" fill="hold">
                                          <p:stCondLst>
                                            <p:cond delay="0"/>
                                          </p:stCondLst>
                                        </p:cTn>
                                        <p:tgtEl>
                                          <p:spTgt spid="21"/>
                                        </p:tgtEl>
                                        <p:attrNameLst>
                                          <p:attrName>style.visibility</p:attrName>
                                        </p:attrNameLst>
                                      </p:cBhvr>
                                      <p:to>
                                        <p:strVal val="visible"/>
                                      </p:to>
                                    </p:set>
                                    <p:anim calcmode="lin" valueType="num">
                                      <p:cBhvr>
                                        <p:cTn id="56" dur="1000" fill="hold"/>
                                        <p:tgtEl>
                                          <p:spTgt spid="21"/>
                                        </p:tgtEl>
                                        <p:attrNameLst>
                                          <p:attrName>ppt_w</p:attrName>
                                        </p:attrNameLst>
                                      </p:cBhvr>
                                      <p:tavLst>
                                        <p:tav tm="0">
                                          <p:val>
                                            <p:fltVal val="0"/>
                                          </p:val>
                                        </p:tav>
                                        <p:tav tm="100000">
                                          <p:val>
                                            <p:strVal val="#ppt_w"/>
                                          </p:val>
                                        </p:tav>
                                      </p:tavLst>
                                    </p:anim>
                                    <p:anim calcmode="lin" valueType="num">
                                      <p:cBhvr>
                                        <p:cTn id="57" dur="1000" fill="hold"/>
                                        <p:tgtEl>
                                          <p:spTgt spid="21"/>
                                        </p:tgtEl>
                                        <p:attrNameLst>
                                          <p:attrName>ppt_h</p:attrName>
                                        </p:attrNameLst>
                                      </p:cBhvr>
                                      <p:tavLst>
                                        <p:tav tm="0">
                                          <p:val>
                                            <p:fltVal val="0"/>
                                          </p:val>
                                        </p:tav>
                                        <p:tav tm="100000">
                                          <p:val>
                                            <p:strVal val="#ppt_h"/>
                                          </p:val>
                                        </p:tav>
                                      </p:tavLst>
                                    </p:anim>
                                    <p:anim calcmode="lin" valueType="num">
                                      <p:cBhvr>
                                        <p:cTn id="58" dur="1000" fill="hold"/>
                                        <p:tgtEl>
                                          <p:spTgt spid="21"/>
                                        </p:tgtEl>
                                        <p:attrNameLst>
                                          <p:attrName>style.rotation</p:attrName>
                                        </p:attrNameLst>
                                      </p:cBhvr>
                                      <p:tavLst>
                                        <p:tav tm="0">
                                          <p:val>
                                            <p:fltVal val="90"/>
                                          </p:val>
                                        </p:tav>
                                        <p:tav tm="100000">
                                          <p:val>
                                            <p:fltVal val="0"/>
                                          </p:val>
                                        </p:tav>
                                      </p:tavLst>
                                    </p:anim>
                                    <p:animEffect transition="in" filter="fade">
                                      <p:cBhvr>
                                        <p:cTn id="59" dur="1000"/>
                                        <p:tgtEl>
                                          <p:spTgt spid="21"/>
                                        </p:tgtEl>
                                      </p:cBhvr>
                                    </p:animEffect>
                                  </p:childTnLst>
                                </p:cTn>
                              </p:par>
                              <p:par>
                                <p:cTn id="60" presetID="31" presetClass="entr" presetSubtype="0" fill="hold" grpId="0" nodeType="withEffect">
                                  <p:stCondLst>
                                    <p:cond delay="0"/>
                                  </p:stCondLst>
                                  <p:childTnLst>
                                    <p:set>
                                      <p:cBhvr>
                                        <p:cTn id="61" dur="1" fill="hold">
                                          <p:stCondLst>
                                            <p:cond delay="0"/>
                                          </p:stCondLst>
                                        </p:cTn>
                                        <p:tgtEl>
                                          <p:spTgt spid="22"/>
                                        </p:tgtEl>
                                        <p:attrNameLst>
                                          <p:attrName>style.visibility</p:attrName>
                                        </p:attrNameLst>
                                      </p:cBhvr>
                                      <p:to>
                                        <p:strVal val="visible"/>
                                      </p:to>
                                    </p:set>
                                    <p:anim calcmode="lin" valueType="num">
                                      <p:cBhvr>
                                        <p:cTn id="62" dur="1000" fill="hold"/>
                                        <p:tgtEl>
                                          <p:spTgt spid="22"/>
                                        </p:tgtEl>
                                        <p:attrNameLst>
                                          <p:attrName>ppt_w</p:attrName>
                                        </p:attrNameLst>
                                      </p:cBhvr>
                                      <p:tavLst>
                                        <p:tav tm="0">
                                          <p:val>
                                            <p:fltVal val="0"/>
                                          </p:val>
                                        </p:tav>
                                        <p:tav tm="100000">
                                          <p:val>
                                            <p:strVal val="#ppt_w"/>
                                          </p:val>
                                        </p:tav>
                                      </p:tavLst>
                                    </p:anim>
                                    <p:anim calcmode="lin" valueType="num">
                                      <p:cBhvr>
                                        <p:cTn id="63" dur="1000" fill="hold"/>
                                        <p:tgtEl>
                                          <p:spTgt spid="22"/>
                                        </p:tgtEl>
                                        <p:attrNameLst>
                                          <p:attrName>ppt_h</p:attrName>
                                        </p:attrNameLst>
                                      </p:cBhvr>
                                      <p:tavLst>
                                        <p:tav tm="0">
                                          <p:val>
                                            <p:fltVal val="0"/>
                                          </p:val>
                                        </p:tav>
                                        <p:tav tm="100000">
                                          <p:val>
                                            <p:strVal val="#ppt_h"/>
                                          </p:val>
                                        </p:tav>
                                      </p:tavLst>
                                    </p:anim>
                                    <p:anim calcmode="lin" valueType="num">
                                      <p:cBhvr>
                                        <p:cTn id="64" dur="1000" fill="hold"/>
                                        <p:tgtEl>
                                          <p:spTgt spid="22"/>
                                        </p:tgtEl>
                                        <p:attrNameLst>
                                          <p:attrName>style.rotation</p:attrName>
                                        </p:attrNameLst>
                                      </p:cBhvr>
                                      <p:tavLst>
                                        <p:tav tm="0">
                                          <p:val>
                                            <p:fltVal val="90"/>
                                          </p:val>
                                        </p:tav>
                                        <p:tav tm="100000">
                                          <p:val>
                                            <p:fltVal val="0"/>
                                          </p:val>
                                        </p:tav>
                                      </p:tavLst>
                                    </p:anim>
                                    <p:animEffect transition="in" filter="fade">
                                      <p:cBhvr>
                                        <p:cTn id="65" dur="1000"/>
                                        <p:tgtEl>
                                          <p:spTgt spid="22"/>
                                        </p:tgtEl>
                                      </p:cBhvr>
                                    </p:animEffect>
                                  </p:childTnLst>
                                </p:cTn>
                              </p:par>
                              <p:par>
                                <p:cTn id="66" presetID="31" presetClass="entr" presetSubtype="0" fill="hold" grpId="0" nodeType="withEffect">
                                  <p:stCondLst>
                                    <p:cond delay="0"/>
                                  </p:stCondLst>
                                  <p:childTnLst>
                                    <p:set>
                                      <p:cBhvr>
                                        <p:cTn id="67" dur="1" fill="hold">
                                          <p:stCondLst>
                                            <p:cond delay="0"/>
                                          </p:stCondLst>
                                        </p:cTn>
                                        <p:tgtEl>
                                          <p:spTgt spid="23"/>
                                        </p:tgtEl>
                                        <p:attrNameLst>
                                          <p:attrName>style.visibility</p:attrName>
                                        </p:attrNameLst>
                                      </p:cBhvr>
                                      <p:to>
                                        <p:strVal val="visible"/>
                                      </p:to>
                                    </p:set>
                                    <p:anim calcmode="lin" valueType="num">
                                      <p:cBhvr>
                                        <p:cTn id="68" dur="1000" fill="hold"/>
                                        <p:tgtEl>
                                          <p:spTgt spid="23"/>
                                        </p:tgtEl>
                                        <p:attrNameLst>
                                          <p:attrName>ppt_w</p:attrName>
                                        </p:attrNameLst>
                                      </p:cBhvr>
                                      <p:tavLst>
                                        <p:tav tm="0">
                                          <p:val>
                                            <p:fltVal val="0"/>
                                          </p:val>
                                        </p:tav>
                                        <p:tav tm="100000">
                                          <p:val>
                                            <p:strVal val="#ppt_w"/>
                                          </p:val>
                                        </p:tav>
                                      </p:tavLst>
                                    </p:anim>
                                    <p:anim calcmode="lin" valueType="num">
                                      <p:cBhvr>
                                        <p:cTn id="69" dur="1000" fill="hold"/>
                                        <p:tgtEl>
                                          <p:spTgt spid="23"/>
                                        </p:tgtEl>
                                        <p:attrNameLst>
                                          <p:attrName>ppt_h</p:attrName>
                                        </p:attrNameLst>
                                      </p:cBhvr>
                                      <p:tavLst>
                                        <p:tav tm="0">
                                          <p:val>
                                            <p:fltVal val="0"/>
                                          </p:val>
                                        </p:tav>
                                        <p:tav tm="100000">
                                          <p:val>
                                            <p:strVal val="#ppt_h"/>
                                          </p:val>
                                        </p:tav>
                                      </p:tavLst>
                                    </p:anim>
                                    <p:anim calcmode="lin" valueType="num">
                                      <p:cBhvr>
                                        <p:cTn id="70" dur="1000" fill="hold"/>
                                        <p:tgtEl>
                                          <p:spTgt spid="23"/>
                                        </p:tgtEl>
                                        <p:attrNameLst>
                                          <p:attrName>style.rotation</p:attrName>
                                        </p:attrNameLst>
                                      </p:cBhvr>
                                      <p:tavLst>
                                        <p:tav tm="0">
                                          <p:val>
                                            <p:fltVal val="90"/>
                                          </p:val>
                                        </p:tav>
                                        <p:tav tm="100000">
                                          <p:val>
                                            <p:fltVal val="0"/>
                                          </p:val>
                                        </p:tav>
                                      </p:tavLst>
                                    </p:anim>
                                    <p:animEffect transition="in" filter="fade">
                                      <p:cBhvr>
                                        <p:cTn id="71" dur="1000"/>
                                        <p:tgtEl>
                                          <p:spTgt spid="23"/>
                                        </p:tgtEl>
                                      </p:cBhvr>
                                    </p:animEffect>
                                  </p:childTnLst>
                                </p:cTn>
                              </p:par>
                              <p:par>
                                <p:cTn id="72" presetID="31" presetClass="entr" presetSubtype="0" fill="hold" grpId="0" nodeType="withEffect">
                                  <p:stCondLst>
                                    <p:cond delay="0"/>
                                  </p:stCondLst>
                                  <p:childTnLst>
                                    <p:set>
                                      <p:cBhvr>
                                        <p:cTn id="73" dur="1" fill="hold">
                                          <p:stCondLst>
                                            <p:cond delay="0"/>
                                          </p:stCondLst>
                                        </p:cTn>
                                        <p:tgtEl>
                                          <p:spTgt spid="24"/>
                                        </p:tgtEl>
                                        <p:attrNameLst>
                                          <p:attrName>style.visibility</p:attrName>
                                        </p:attrNameLst>
                                      </p:cBhvr>
                                      <p:to>
                                        <p:strVal val="visible"/>
                                      </p:to>
                                    </p:set>
                                    <p:anim calcmode="lin" valueType="num">
                                      <p:cBhvr>
                                        <p:cTn id="74" dur="1000" fill="hold"/>
                                        <p:tgtEl>
                                          <p:spTgt spid="24"/>
                                        </p:tgtEl>
                                        <p:attrNameLst>
                                          <p:attrName>ppt_w</p:attrName>
                                        </p:attrNameLst>
                                      </p:cBhvr>
                                      <p:tavLst>
                                        <p:tav tm="0">
                                          <p:val>
                                            <p:fltVal val="0"/>
                                          </p:val>
                                        </p:tav>
                                        <p:tav tm="100000">
                                          <p:val>
                                            <p:strVal val="#ppt_w"/>
                                          </p:val>
                                        </p:tav>
                                      </p:tavLst>
                                    </p:anim>
                                    <p:anim calcmode="lin" valueType="num">
                                      <p:cBhvr>
                                        <p:cTn id="75" dur="1000" fill="hold"/>
                                        <p:tgtEl>
                                          <p:spTgt spid="24"/>
                                        </p:tgtEl>
                                        <p:attrNameLst>
                                          <p:attrName>ppt_h</p:attrName>
                                        </p:attrNameLst>
                                      </p:cBhvr>
                                      <p:tavLst>
                                        <p:tav tm="0">
                                          <p:val>
                                            <p:fltVal val="0"/>
                                          </p:val>
                                        </p:tav>
                                        <p:tav tm="100000">
                                          <p:val>
                                            <p:strVal val="#ppt_h"/>
                                          </p:val>
                                        </p:tav>
                                      </p:tavLst>
                                    </p:anim>
                                    <p:anim calcmode="lin" valueType="num">
                                      <p:cBhvr>
                                        <p:cTn id="76" dur="1000" fill="hold"/>
                                        <p:tgtEl>
                                          <p:spTgt spid="24"/>
                                        </p:tgtEl>
                                        <p:attrNameLst>
                                          <p:attrName>style.rotation</p:attrName>
                                        </p:attrNameLst>
                                      </p:cBhvr>
                                      <p:tavLst>
                                        <p:tav tm="0">
                                          <p:val>
                                            <p:fltVal val="90"/>
                                          </p:val>
                                        </p:tav>
                                        <p:tav tm="100000">
                                          <p:val>
                                            <p:fltVal val="0"/>
                                          </p:val>
                                        </p:tav>
                                      </p:tavLst>
                                    </p:anim>
                                    <p:animEffect transition="in" filter="fade">
                                      <p:cBhvr>
                                        <p:cTn id="77" dur="1000"/>
                                        <p:tgtEl>
                                          <p:spTgt spid="24"/>
                                        </p:tgtEl>
                                      </p:cBhvr>
                                    </p:animEffect>
                                  </p:childTnLst>
                                </p:cTn>
                              </p:par>
                              <p:par>
                                <p:cTn id="78" presetID="31" presetClass="entr" presetSubtype="0" fill="hold" nodeType="withEffect">
                                  <p:stCondLst>
                                    <p:cond delay="0"/>
                                  </p:stCondLst>
                                  <p:childTnLst>
                                    <p:set>
                                      <p:cBhvr>
                                        <p:cTn id="79" dur="1" fill="hold">
                                          <p:stCondLst>
                                            <p:cond delay="0"/>
                                          </p:stCondLst>
                                        </p:cTn>
                                        <p:tgtEl>
                                          <p:spTgt spid="25"/>
                                        </p:tgtEl>
                                        <p:attrNameLst>
                                          <p:attrName>style.visibility</p:attrName>
                                        </p:attrNameLst>
                                      </p:cBhvr>
                                      <p:to>
                                        <p:strVal val="visible"/>
                                      </p:to>
                                    </p:set>
                                    <p:anim calcmode="lin" valueType="num">
                                      <p:cBhvr>
                                        <p:cTn id="80" dur="1000" fill="hold"/>
                                        <p:tgtEl>
                                          <p:spTgt spid="25"/>
                                        </p:tgtEl>
                                        <p:attrNameLst>
                                          <p:attrName>ppt_w</p:attrName>
                                        </p:attrNameLst>
                                      </p:cBhvr>
                                      <p:tavLst>
                                        <p:tav tm="0">
                                          <p:val>
                                            <p:fltVal val="0"/>
                                          </p:val>
                                        </p:tav>
                                        <p:tav tm="100000">
                                          <p:val>
                                            <p:strVal val="#ppt_w"/>
                                          </p:val>
                                        </p:tav>
                                      </p:tavLst>
                                    </p:anim>
                                    <p:anim calcmode="lin" valueType="num">
                                      <p:cBhvr>
                                        <p:cTn id="81" dur="1000" fill="hold"/>
                                        <p:tgtEl>
                                          <p:spTgt spid="25"/>
                                        </p:tgtEl>
                                        <p:attrNameLst>
                                          <p:attrName>ppt_h</p:attrName>
                                        </p:attrNameLst>
                                      </p:cBhvr>
                                      <p:tavLst>
                                        <p:tav tm="0">
                                          <p:val>
                                            <p:fltVal val="0"/>
                                          </p:val>
                                        </p:tav>
                                        <p:tav tm="100000">
                                          <p:val>
                                            <p:strVal val="#ppt_h"/>
                                          </p:val>
                                        </p:tav>
                                      </p:tavLst>
                                    </p:anim>
                                    <p:anim calcmode="lin" valueType="num">
                                      <p:cBhvr>
                                        <p:cTn id="82" dur="1000" fill="hold"/>
                                        <p:tgtEl>
                                          <p:spTgt spid="25"/>
                                        </p:tgtEl>
                                        <p:attrNameLst>
                                          <p:attrName>style.rotation</p:attrName>
                                        </p:attrNameLst>
                                      </p:cBhvr>
                                      <p:tavLst>
                                        <p:tav tm="0">
                                          <p:val>
                                            <p:fltVal val="90"/>
                                          </p:val>
                                        </p:tav>
                                        <p:tav tm="100000">
                                          <p:val>
                                            <p:fltVal val="0"/>
                                          </p:val>
                                        </p:tav>
                                      </p:tavLst>
                                    </p:anim>
                                    <p:animEffect transition="in" filter="fade">
                                      <p:cBhvr>
                                        <p:cTn id="83" dur="1000"/>
                                        <p:tgtEl>
                                          <p:spTgt spid="25"/>
                                        </p:tgtEl>
                                      </p:cBhvr>
                                    </p:animEffect>
                                  </p:childTnLst>
                                </p:cTn>
                              </p:par>
                              <p:par>
                                <p:cTn id="84" presetID="31" presetClass="entr" presetSubtype="0" fill="hold" grpId="0" nodeType="withEffect">
                                  <p:stCondLst>
                                    <p:cond delay="0"/>
                                  </p:stCondLst>
                                  <p:childTnLst>
                                    <p:set>
                                      <p:cBhvr>
                                        <p:cTn id="85" dur="1" fill="hold">
                                          <p:stCondLst>
                                            <p:cond delay="0"/>
                                          </p:stCondLst>
                                        </p:cTn>
                                        <p:tgtEl>
                                          <p:spTgt spid="26"/>
                                        </p:tgtEl>
                                        <p:attrNameLst>
                                          <p:attrName>style.visibility</p:attrName>
                                        </p:attrNameLst>
                                      </p:cBhvr>
                                      <p:to>
                                        <p:strVal val="visible"/>
                                      </p:to>
                                    </p:set>
                                    <p:anim calcmode="lin" valueType="num">
                                      <p:cBhvr>
                                        <p:cTn id="86" dur="1000" fill="hold"/>
                                        <p:tgtEl>
                                          <p:spTgt spid="26"/>
                                        </p:tgtEl>
                                        <p:attrNameLst>
                                          <p:attrName>ppt_w</p:attrName>
                                        </p:attrNameLst>
                                      </p:cBhvr>
                                      <p:tavLst>
                                        <p:tav tm="0">
                                          <p:val>
                                            <p:fltVal val="0"/>
                                          </p:val>
                                        </p:tav>
                                        <p:tav tm="100000">
                                          <p:val>
                                            <p:strVal val="#ppt_w"/>
                                          </p:val>
                                        </p:tav>
                                      </p:tavLst>
                                    </p:anim>
                                    <p:anim calcmode="lin" valueType="num">
                                      <p:cBhvr>
                                        <p:cTn id="87" dur="1000" fill="hold"/>
                                        <p:tgtEl>
                                          <p:spTgt spid="26"/>
                                        </p:tgtEl>
                                        <p:attrNameLst>
                                          <p:attrName>ppt_h</p:attrName>
                                        </p:attrNameLst>
                                      </p:cBhvr>
                                      <p:tavLst>
                                        <p:tav tm="0">
                                          <p:val>
                                            <p:fltVal val="0"/>
                                          </p:val>
                                        </p:tav>
                                        <p:tav tm="100000">
                                          <p:val>
                                            <p:strVal val="#ppt_h"/>
                                          </p:val>
                                        </p:tav>
                                      </p:tavLst>
                                    </p:anim>
                                    <p:anim calcmode="lin" valueType="num">
                                      <p:cBhvr>
                                        <p:cTn id="88" dur="1000" fill="hold"/>
                                        <p:tgtEl>
                                          <p:spTgt spid="26"/>
                                        </p:tgtEl>
                                        <p:attrNameLst>
                                          <p:attrName>style.rotation</p:attrName>
                                        </p:attrNameLst>
                                      </p:cBhvr>
                                      <p:tavLst>
                                        <p:tav tm="0">
                                          <p:val>
                                            <p:fltVal val="90"/>
                                          </p:val>
                                        </p:tav>
                                        <p:tav tm="100000">
                                          <p:val>
                                            <p:fltVal val="0"/>
                                          </p:val>
                                        </p:tav>
                                      </p:tavLst>
                                    </p:anim>
                                    <p:animEffect transition="in" filter="fade">
                                      <p:cBhvr>
                                        <p:cTn id="89" dur="1000"/>
                                        <p:tgtEl>
                                          <p:spTgt spid="26"/>
                                        </p:tgtEl>
                                      </p:cBhvr>
                                    </p:animEffect>
                                  </p:childTnLst>
                                </p:cTn>
                              </p:par>
                              <p:par>
                                <p:cTn id="90" presetID="31" presetClass="entr" presetSubtype="0" fill="hold" grpId="0" nodeType="withEffect">
                                  <p:stCondLst>
                                    <p:cond delay="0"/>
                                  </p:stCondLst>
                                  <p:childTnLst>
                                    <p:set>
                                      <p:cBhvr>
                                        <p:cTn id="91" dur="1" fill="hold">
                                          <p:stCondLst>
                                            <p:cond delay="0"/>
                                          </p:stCondLst>
                                        </p:cTn>
                                        <p:tgtEl>
                                          <p:spTgt spid="27"/>
                                        </p:tgtEl>
                                        <p:attrNameLst>
                                          <p:attrName>style.visibility</p:attrName>
                                        </p:attrNameLst>
                                      </p:cBhvr>
                                      <p:to>
                                        <p:strVal val="visible"/>
                                      </p:to>
                                    </p:set>
                                    <p:anim calcmode="lin" valueType="num">
                                      <p:cBhvr>
                                        <p:cTn id="92" dur="1000" fill="hold"/>
                                        <p:tgtEl>
                                          <p:spTgt spid="27"/>
                                        </p:tgtEl>
                                        <p:attrNameLst>
                                          <p:attrName>ppt_w</p:attrName>
                                        </p:attrNameLst>
                                      </p:cBhvr>
                                      <p:tavLst>
                                        <p:tav tm="0">
                                          <p:val>
                                            <p:fltVal val="0"/>
                                          </p:val>
                                        </p:tav>
                                        <p:tav tm="100000">
                                          <p:val>
                                            <p:strVal val="#ppt_w"/>
                                          </p:val>
                                        </p:tav>
                                      </p:tavLst>
                                    </p:anim>
                                    <p:anim calcmode="lin" valueType="num">
                                      <p:cBhvr>
                                        <p:cTn id="93" dur="1000" fill="hold"/>
                                        <p:tgtEl>
                                          <p:spTgt spid="27"/>
                                        </p:tgtEl>
                                        <p:attrNameLst>
                                          <p:attrName>ppt_h</p:attrName>
                                        </p:attrNameLst>
                                      </p:cBhvr>
                                      <p:tavLst>
                                        <p:tav tm="0">
                                          <p:val>
                                            <p:fltVal val="0"/>
                                          </p:val>
                                        </p:tav>
                                        <p:tav tm="100000">
                                          <p:val>
                                            <p:strVal val="#ppt_h"/>
                                          </p:val>
                                        </p:tav>
                                      </p:tavLst>
                                    </p:anim>
                                    <p:anim calcmode="lin" valueType="num">
                                      <p:cBhvr>
                                        <p:cTn id="94" dur="1000" fill="hold"/>
                                        <p:tgtEl>
                                          <p:spTgt spid="27"/>
                                        </p:tgtEl>
                                        <p:attrNameLst>
                                          <p:attrName>style.rotation</p:attrName>
                                        </p:attrNameLst>
                                      </p:cBhvr>
                                      <p:tavLst>
                                        <p:tav tm="0">
                                          <p:val>
                                            <p:fltVal val="90"/>
                                          </p:val>
                                        </p:tav>
                                        <p:tav tm="100000">
                                          <p:val>
                                            <p:fltVal val="0"/>
                                          </p:val>
                                        </p:tav>
                                      </p:tavLst>
                                    </p:anim>
                                    <p:animEffect transition="in" filter="fade">
                                      <p:cBhvr>
                                        <p:cTn id="95" dur="1000"/>
                                        <p:tgtEl>
                                          <p:spTgt spid="27"/>
                                        </p:tgtEl>
                                      </p:cBhvr>
                                    </p:animEffect>
                                  </p:childTnLst>
                                </p:cTn>
                              </p:par>
                              <p:par>
                                <p:cTn id="96" presetID="31" presetClass="entr" presetSubtype="0" fill="hold" grpId="0" nodeType="withEffect">
                                  <p:stCondLst>
                                    <p:cond delay="0"/>
                                  </p:stCondLst>
                                  <p:childTnLst>
                                    <p:set>
                                      <p:cBhvr>
                                        <p:cTn id="97" dur="1" fill="hold">
                                          <p:stCondLst>
                                            <p:cond delay="0"/>
                                          </p:stCondLst>
                                        </p:cTn>
                                        <p:tgtEl>
                                          <p:spTgt spid="28"/>
                                        </p:tgtEl>
                                        <p:attrNameLst>
                                          <p:attrName>style.visibility</p:attrName>
                                        </p:attrNameLst>
                                      </p:cBhvr>
                                      <p:to>
                                        <p:strVal val="visible"/>
                                      </p:to>
                                    </p:set>
                                    <p:anim calcmode="lin" valueType="num">
                                      <p:cBhvr>
                                        <p:cTn id="98" dur="1000" fill="hold"/>
                                        <p:tgtEl>
                                          <p:spTgt spid="28"/>
                                        </p:tgtEl>
                                        <p:attrNameLst>
                                          <p:attrName>ppt_w</p:attrName>
                                        </p:attrNameLst>
                                      </p:cBhvr>
                                      <p:tavLst>
                                        <p:tav tm="0">
                                          <p:val>
                                            <p:fltVal val="0"/>
                                          </p:val>
                                        </p:tav>
                                        <p:tav tm="100000">
                                          <p:val>
                                            <p:strVal val="#ppt_w"/>
                                          </p:val>
                                        </p:tav>
                                      </p:tavLst>
                                    </p:anim>
                                    <p:anim calcmode="lin" valueType="num">
                                      <p:cBhvr>
                                        <p:cTn id="99" dur="1000" fill="hold"/>
                                        <p:tgtEl>
                                          <p:spTgt spid="28"/>
                                        </p:tgtEl>
                                        <p:attrNameLst>
                                          <p:attrName>ppt_h</p:attrName>
                                        </p:attrNameLst>
                                      </p:cBhvr>
                                      <p:tavLst>
                                        <p:tav tm="0">
                                          <p:val>
                                            <p:fltVal val="0"/>
                                          </p:val>
                                        </p:tav>
                                        <p:tav tm="100000">
                                          <p:val>
                                            <p:strVal val="#ppt_h"/>
                                          </p:val>
                                        </p:tav>
                                      </p:tavLst>
                                    </p:anim>
                                    <p:anim calcmode="lin" valueType="num">
                                      <p:cBhvr>
                                        <p:cTn id="100" dur="1000" fill="hold"/>
                                        <p:tgtEl>
                                          <p:spTgt spid="28"/>
                                        </p:tgtEl>
                                        <p:attrNameLst>
                                          <p:attrName>style.rotation</p:attrName>
                                        </p:attrNameLst>
                                      </p:cBhvr>
                                      <p:tavLst>
                                        <p:tav tm="0">
                                          <p:val>
                                            <p:fltVal val="90"/>
                                          </p:val>
                                        </p:tav>
                                        <p:tav tm="100000">
                                          <p:val>
                                            <p:fltVal val="0"/>
                                          </p:val>
                                        </p:tav>
                                      </p:tavLst>
                                    </p:anim>
                                    <p:animEffect transition="in" filter="fade">
                                      <p:cBhvr>
                                        <p:cTn id="101" dur="1000"/>
                                        <p:tgtEl>
                                          <p:spTgt spid="28"/>
                                        </p:tgtEl>
                                      </p:cBhvr>
                                    </p:animEffect>
                                  </p:childTnLst>
                                </p:cTn>
                              </p:par>
                              <p:par>
                                <p:cTn id="102" presetID="31" presetClass="entr" presetSubtype="0" fill="hold" nodeType="withEffect">
                                  <p:stCondLst>
                                    <p:cond delay="0"/>
                                  </p:stCondLst>
                                  <p:childTnLst>
                                    <p:set>
                                      <p:cBhvr>
                                        <p:cTn id="103" dur="1" fill="hold">
                                          <p:stCondLst>
                                            <p:cond delay="0"/>
                                          </p:stCondLst>
                                        </p:cTn>
                                        <p:tgtEl>
                                          <p:spTgt spid="29"/>
                                        </p:tgtEl>
                                        <p:attrNameLst>
                                          <p:attrName>style.visibility</p:attrName>
                                        </p:attrNameLst>
                                      </p:cBhvr>
                                      <p:to>
                                        <p:strVal val="visible"/>
                                      </p:to>
                                    </p:set>
                                    <p:anim calcmode="lin" valueType="num">
                                      <p:cBhvr>
                                        <p:cTn id="104" dur="1000" fill="hold"/>
                                        <p:tgtEl>
                                          <p:spTgt spid="29"/>
                                        </p:tgtEl>
                                        <p:attrNameLst>
                                          <p:attrName>ppt_w</p:attrName>
                                        </p:attrNameLst>
                                      </p:cBhvr>
                                      <p:tavLst>
                                        <p:tav tm="0">
                                          <p:val>
                                            <p:fltVal val="0"/>
                                          </p:val>
                                        </p:tav>
                                        <p:tav tm="100000">
                                          <p:val>
                                            <p:strVal val="#ppt_w"/>
                                          </p:val>
                                        </p:tav>
                                      </p:tavLst>
                                    </p:anim>
                                    <p:anim calcmode="lin" valueType="num">
                                      <p:cBhvr>
                                        <p:cTn id="105" dur="1000" fill="hold"/>
                                        <p:tgtEl>
                                          <p:spTgt spid="29"/>
                                        </p:tgtEl>
                                        <p:attrNameLst>
                                          <p:attrName>ppt_h</p:attrName>
                                        </p:attrNameLst>
                                      </p:cBhvr>
                                      <p:tavLst>
                                        <p:tav tm="0">
                                          <p:val>
                                            <p:fltVal val="0"/>
                                          </p:val>
                                        </p:tav>
                                        <p:tav tm="100000">
                                          <p:val>
                                            <p:strVal val="#ppt_h"/>
                                          </p:val>
                                        </p:tav>
                                      </p:tavLst>
                                    </p:anim>
                                    <p:anim calcmode="lin" valueType="num">
                                      <p:cBhvr>
                                        <p:cTn id="106" dur="1000" fill="hold"/>
                                        <p:tgtEl>
                                          <p:spTgt spid="29"/>
                                        </p:tgtEl>
                                        <p:attrNameLst>
                                          <p:attrName>style.rotation</p:attrName>
                                        </p:attrNameLst>
                                      </p:cBhvr>
                                      <p:tavLst>
                                        <p:tav tm="0">
                                          <p:val>
                                            <p:fltVal val="90"/>
                                          </p:val>
                                        </p:tav>
                                        <p:tav tm="100000">
                                          <p:val>
                                            <p:fltVal val="0"/>
                                          </p:val>
                                        </p:tav>
                                      </p:tavLst>
                                    </p:anim>
                                    <p:animEffect transition="in" filter="fade">
                                      <p:cBhvr>
                                        <p:cTn id="107" dur="1000"/>
                                        <p:tgtEl>
                                          <p:spTgt spid="29"/>
                                        </p:tgtEl>
                                      </p:cBhvr>
                                    </p:animEffect>
                                  </p:childTnLst>
                                </p:cTn>
                              </p:par>
                              <p:par>
                                <p:cTn id="108" presetID="31" presetClass="entr" presetSubtype="0" fill="hold" grpId="0" nodeType="withEffect">
                                  <p:stCondLst>
                                    <p:cond delay="0"/>
                                  </p:stCondLst>
                                  <p:childTnLst>
                                    <p:set>
                                      <p:cBhvr>
                                        <p:cTn id="109" dur="1" fill="hold">
                                          <p:stCondLst>
                                            <p:cond delay="0"/>
                                          </p:stCondLst>
                                        </p:cTn>
                                        <p:tgtEl>
                                          <p:spTgt spid="30"/>
                                        </p:tgtEl>
                                        <p:attrNameLst>
                                          <p:attrName>style.visibility</p:attrName>
                                        </p:attrNameLst>
                                      </p:cBhvr>
                                      <p:to>
                                        <p:strVal val="visible"/>
                                      </p:to>
                                    </p:set>
                                    <p:anim calcmode="lin" valueType="num">
                                      <p:cBhvr>
                                        <p:cTn id="110" dur="1000" fill="hold"/>
                                        <p:tgtEl>
                                          <p:spTgt spid="30"/>
                                        </p:tgtEl>
                                        <p:attrNameLst>
                                          <p:attrName>ppt_w</p:attrName>
                                        </p:attrNameLst>
                                      </p:cBhvr>
                                      <p:tavLst>
                                        <p:tav tm="0">
                                          <p:val>
                                            <p:fltVal val="0"/>
                                          </p:val>
                                        </p:tav>
                                        <p:tav tm="100000">
                                          <p:val>
                                            <p:strVal val="#ppt_w"/>
                                          </p:val>
                                        </p:tav>
                                      </p:tavLst>
                                    </p:anim>
                                    <p:anim calcmode="lin" valueType="num">
                                      <p:cBhvr>
                                        <p:cTn id="111" dur="1000" fill="hold"/>
                                        <p:tgtEl>
                                          <p:spTgt spid="30"/>
                                        </p:tgtEl>
                                        <p:attrNameLst>
                                          <p:attrName>ppt_h</p:attrName>
                                        </p:attrNameLst>
                                      </p:cBhvr>
                                      <p:tavLst>
                                        <p:tav tm="0">
                                          <p:val>
                                            <p:fltVal val="0"/>
                                          </p:val>
                                        </p:tav>
                                        <p:tav tm="100000">
                                          <p:val>
                                            <p:strVal val="#ppt_h"/>
                                          </p:val>
                                        </p:tav>
                                      </p:tavLst>
                                    </p:anim>
                                    <p:anim calcmode="lin" valueType="num">
                                      <p:cBhvr>
                                        <p:cTn id="112" dur="1000" fill="hold"/>
                                        <p:tgtEl>
                                          <p:spTgt spid="30"/>
                                        </p:tgtEl>
                                        <p:attrNameLst>
                                          <p:attrName>style.rotation</p:attrName>
                                        </p:attrNameLst>
                                      </p:cBhvr>
                                      <p:tavLst>
                                        <p:tav tm="0">
                                          <p:val>
                                            <p:fltVal val="90"/>
                                          </p:val>
                                        </p:tav>
                                        <p:tav tm="100000">
                                          <p:val>
                                            <p:fltVal val="0"/>
                                          </p:val>
                                        </p:tav>
                                      </p:tavLst>
                                    </p:anim>
                                    <p:animEffect transition="in" filter="fade">
                                      <p:cBhvr>
                                        <p:cTn id="113" dur="1000"/>
                                        <p:tgtEl>
                                          <p:spTgt spid="30"/>
                                        </p:tgtEl>
                                      </p:cBhvr>
                                    </p:animEffect>
                                  </p:childTnLst>
                                </p:cTn>
                              </p:par>
                              <p:par>
                                <p:cTn id="114" presetID="31" presetClass="entr" presetSubtype="0" fill="hold" grpId="0" nodeType="withEffect">
                                  <p:stCondLst>
                                    <p:cond delay="0"/>
                                  </p:stCondLst>
                                  <p:childTnLst>
                                    <p:set>
                                      <p:cBhvr>
                                        <p:cTn id="115" dur="1" fill="hold">
                                          <p:stCondLst>
                                            <p:cond delay="0"/>
                                          </p:stCondLst>
                                        </p:cTn>
                                        <p:tgtEl>
                                          <p:spTgt spid="31"/>
                                        </p:tgtEl>
                                        <p:attrNameLst>
                                          <p:attrName>style.visibility</p:attrName>
                                        </p:attrNameLst>
                                      </p:cBhvr>
                                      <p:to>
                                        <p:strVal val="visible"/>
                                      </p:to>
                                    </p:set>
                                    <p:anim calcmode="lin" valueType="num">
                                      <p:cBhvr>
                                        <p:cTn id="116" dur="1000" fill="hold"/>
                                        <p:tgtEl>
                                          <p:spTgt spid="31"/>
                                        </p:tgtEl>
                                        <p:attrNameLst>
                                          <p:attrName>ppt_w</p:attrName>
                                        </p:attrNameLst>
                                      </p:cBhvr>
                                      <p:tavLst>
                                        <p:tav tm="0">
                                          <p:val>
                                            <p:fltVal val="0"/>
                                          </p:val>
                                        </p:tav>
                                        <p:tav tm="100000">
                                          <p:val>
                                            <p:strVal val="#ppt_w"/>
                                          </p:val>
                                        </p:tav>
                                      </p:tavLst>
                                    </p:anim>
                                    <p:anim calcmode="lin" valueType="num">
                                      <p:cBhvr>
                                        <p:cTn id="117" dur="1000" fill="hold"/>
                                        <p:tgtEl>
                                          <p:spTgt spid="31"/>
                                        </p:tgtEl>
                                        <p:attrNameLst>
                                          <p:attrName>ppt_h</p:attrName>
                                        </p:attrNameLst>
                                      </p:cBhvr>
                                      <p:tavLst>
                                        <p:tav tm="0">
                                          <p:val>
                                            <p:fltVal val="0"/>
                                          </p:val>
                                        </p:tav>
                                        <p:tav tm="100000">
                                          <p:val>
                                            <p:strVal val="#ppt_h"/>
                                          </p:val>
                                        </p:tav>
                                      </p:tavLst>
                                    </p:anim>
                                    <p:anim calcmode="lin" valueType="num">
                                      <p:cBhvr>
                                        <p:cTn id="118" dur="1000" fill="hold"/>
                                        <p:tgtEl>
                                          <p:spTgt spid="31"/>
                                        </p:tgtEl>
                                        <p:attrNameLst>
                                          <p:attrName>style.rotation</p:attrName>
                                        </p:attrNameLst>
                                      </p:cBhvr>
                                      <p:tavLst>
                                        <p:tav tm="0">
                                          <p:val>
                                            <p:fltVal val="90"/>
                                          </p:val>
                                        </p:tav>
                                        <p:tav tm="100000">
                                          <p:val>
                                            <p:fltVal val="0"/>
                                          </p:val>
                                        </p:tav>
                                      </p:tavLst>
                                    </p:anim>
                                    <p:animEffect transition="in" filter="fade">
                                      <p:cBhvr>
                                        <p:cTn id="119" dur="1000"/>
                                        <p:tgtEl>
                                          <p:spTgt spid="31"/>
                                        </p:tgtEl>
                                      </p:cBhvr>
                                    </p:animEffect>
                                  </p:childTnLst>
                                </p:cTn>
                              </p:par>
                            </p:childTnLst>
                          </p:cTn>
                        </p:par>
                      </p:childTnLst>
                    </p:cTn>
                  </p:par>
                  <p:par>
                    <p:cTn id="120" fill="hold">
                      <p:stCondLst>
                        <p:cond delay="indefinite"/>
                      </p:stCondLst>
                      <p:childTnLst>
                        <p:par>
                          <p:cTn id="121" fill="hold">
                            <p:stCondLst>
                              <p:cond delay="0"/>
                            </p:stCondLst>
                            <p:childTnLst>
                              <p:par>
                                <p:cTn id="122" presetID="12" presetClass="entr" presetSubtype="4" fill="hold" nodeType="clickEffect">
                                  <p:stCondLst>
                                    <p:cond delay="0"/>
                                  </p:stCondLst>
                                  <p:childTnLst>
                                    <p:set>
                                      <p:cBhvr>
                                        <p:cTn id="123" dur="1" fill="hold">
                                          <p:stCondLst>
                                            <p:cond delay="0"/>
                                          </p:stCondLst>
                                        </p:cTn>
                                        <p:tgtEl>
                                          <p:spTgt spid="32"/>
                                        </p:tgtEl>
                                        <p:attrNameLst>
                                          <p:attrName>style.visibility</p:attrName>
                                        </p:attrNameLst>
                                      </p:cBhvr>
                                      <p:to>
                                        <p:strVal val="visible"/>
                                      </p:to>
                                    </p:set>
                                    <p:anim calcmode="lin" valueType="num">
                                      <p:cBhvr additive="base">
                                        <p:cTn id="124" dur="500"/>
                                        <p:tgtEl>
                                          <p:spTgt spid="32"/>
                                        </p:tgtEl>
                                        <p:attrNameLst>
                                          <p:attrName>ppt_y</p:attrName>
                                        </p:attrNameLst>
                                      </p:cBhvr>
                                      <p:tavLst>
                                        <p:tav tm="0">
                                          <p:val>
                                            <p:strVal val="#ppt_y+#ppt_h*1.125000"/>
                                          </p:val>
                                        </p:tav>
                                        <p:tav tm="100000">
                                          <p:val>
                                            <p:strVal val="#ppt_y"/>
                                          </p:val>
                                        </p:tav>
                                      </p:tavLst>
                                    </p:anim>
                                    <p:animEffect transition="in" filter="wipe(up)">
                                      <p:cBhvr>
                                        <p:cTn id="125" dur="500"/>
                                        <p:tgtEl>
                                          <p:spTgt spid="32"/>
                                        </p:tgtEl>
                                      </p:cBhvr>
                                    </p:animEffect>
                                  </p:childTnLst>
                                </p:cTn>
                              </p:par>
                              <p:par>
                                <p:cTn id="126" presetID="12" presetClass="entr" presetSubtype="4" fill="hold" grpId="0" nodeType="withEffect">
                                  <p:stCondLst>
                                    <p:cond delay="0"/>
                                  </p:stCondLst>
                                  <p:childTnLst>
                                    <p:set>
                                      <p:cBhvr>
                                        <p:cTn id="127" dur="1" fill="hold">
                                          <p:stCondLst>
                                            <p:cond delay="0"/>
                                          </p:stCondLst>
                                        </p:cTn>
                                        <p:tgtEl>
                                          <p:spTgt spid="33"/>
                                        </p:tgtEl>
                                        <p:attrNameLst>
                                          <p:attrName>style.visibility</p:attrName>
                                        </p:attrNameLst>
                                      </p:cBhvr>
                                      <p:to>
                                        <p:strVal val="visible"/>
                                      </p:to>
                                    </p:set>
                                    <p:anim calcmode="lin" valueType="num">
                                      <p:cBhvr additive="base">
                                        <p:cTn id="128" dur="500"/>
                                        <p:tgtEl>
                                          <p:spTgt spid="33"/>
                                        </p:tgtEl>
                                        <p:attrNameLst>
                                          <p:attrName>ppt_y</p:attrName>
                                        </p:attrNameLst>
                                      </p:cBhvr>
                                      <p:tavLst>
                                        <p:tav tm="0">
                                          <p:val>
                                            <p:strVal val="#ppt_y+#ppt_h*1.125000"/>
                                          </p:val>
                                        </p:tav>
                                        <p:tav tm="100000">
                                          <p:val>
                                            <p:strVal val="#ppt_y"/>
                                          </p:val>
                                        </p:tav>
                                      </p:tavLst>
                                    </p:anim>
                                    <p:animEffect transition="in" filter="wipe(up)">
                                      <p:cBhvr>
                                        <p:cTn id="129" dur="500"/>
                                        <p:tgtEl>
                                          <p:spTgt spid="33"/>
                                        </p:tgtEl>
                                      </p:cBhvr>
                                    </p:animEffect>
                                  </p:childTnLst>
                                </p:cTn>
                              </p:par>
                              <p:par>
                                <p:cTn id="130" presetID="12" presetClass="entr" presetSubtype="4" fill="hold" grpId="0" nodeType="withEffect">
                                  <p:stCondLst>
                                    <p:cond delay="0"/>
                                  </p:stCondLst>
                                  <p:childTnLst>
                                    <p:set>
                                      <p:cBhvr>
                                        <p:cTn id="131" dur="1" fill="hold">
                                          <p:stCondLst>
                                            <p:cond delay="0"/>
                                          </p:stCondLst>
                                        </p:cTn>
                                        <p:tgtEl>
                                          <p:spTgt spid="38"/>
                                        </p:tgtEl>
                                        <p:attrNameLst>
                                          <p:attrName>style.visibility</p:attrName>
                                        </p:attrNameLst>
                                      </p:cBhvr>
                                      <p:to>
                                        <p:strVal val="visible"/>
                                      </p:to>
                                    </p:set>
                                    <p:anim calcmode="lin" valueType="num">
                                      <p:cBhvr additive="base">
                                        <p:cTn id="132" dur="500"/>
                                        <p:tgtEl>
                                          <p:spTgt spid="38"/>
                                        </p:tgtEl>
                                        <p:attrNameLst>
                                          <p:attrName>ppt_y</p:attrName>
                                        </p:attrNameLst>
                                      </p:cBhvr>
                                      <p:tavLst>
                                        <p:tav tm="0">
                                          <p:val>
                                            <p:strVal val="#ppt_y+#ppt_h*1.125000"/>
                                          </p:val>
                                        </p:tav>
                                        <p:tav tm="100000">
                                          <p:val>
                                            <p:strVal val="#ppt_y"/>
                                          </p:val>
                                        </p:tav>
                                      </p:tavLst>
                                    </p:anim>
                                    <p:animEffect transition="in" filter="wipe(up)">
                                      <p:cBhvr>
                                        <p:cTn id="133" dur="500"/>
                                        <p:tgtEl>
                                          <p:spTgt spid="38"/>
                                        </p:tgtEl>
                                      </p:cBhvr>
                                    </p:animEffect>
                                  </p:childTnLst>
                                </p:cTn>
                              </p:par>
                              <p:par>
                                <p:cTn id="134" presetID="12" presetClass="entr" presetSubtype="4" fill="hold" grpId="0" nodeType="withEffect">
                                  <p:stCondLst>
                                    <p:cond delay="0"/>
                                  </p:stCondLst>
                                  <p:childTnLst>
                                    <p:set>
                                      <p:cBhvr>
                                        <p:cTn id="135" dur="1" fill="hold">
                                          <p:stCondLst>
                                            <p:cond delay="0"/>
                                          </p:stCondLst>
                                        </p:cTn>
                                        <p:tgtEl>
                                          <p:spTgt spid="40"/>
                                        </p:tgtEl>
                                        <p:attrNameLst>
                                          <p:attrName>style.visibility</p:attrName>
                                        </p:attrNameLst>
                                      </p:cBhvr>
                                      <p:to>
                                        <p:strVal val="visible"/>
                                      </p:to>
                                    </p:set>
                                    <p:anim calcmode="lin" valueType="num">
                                      <p:cBhvr additive="base">
                                        <p:cTn id="136" dur="500"/>
                                        <p:tgtEl>
                                          <p:spTgt spid="40"/>
                                        </p:tgtEl>
                                        <p:attrNameLst>
                                          <p:attrName>ppt_y</p:attrName>
                                        </p:attrNameLst>
                                      </p:cBhvr>
                                      <p:tavLst>
                                        <p:tav tm="0">
                                          <p:val>
                                            <p:strVal val="#ppt_y+#ppt_h*1.125000"/>
                                          </p:val>
                                        </p:tav>
                                        <p:tav tm="100000">
                                          <p:val>
                                            <p:strVal val="#ppt_y"/>
                                          </p:val>
                                        </p:tav>
                                      </p:tavLst>
                                    </p:anim>
                                    <p:animEffect transition="in" filter="wipe(up)">
                                      <p:cBhvr>
                                        <p:cTn id="137" dur="500"/>
                                        <p:tgtEl>
                                          <p:spTgt spid="40"/>
                                        </p:tgtEl>
                                      </p:cBhvr>
                                    </p:animEffect>
                                  </p:childTnLst>
                                </p:cTn>
                              </p:par>
                              <p:par>
                                <p:cTn id="138" presetID="12" presetClass="entr" presetSubtype="4" fill="hold" grpId="0" nodeType="withEffect">
                                  <p:stCondLst>
                                    <p:cond delay="0"/>
                                  </p:stCondLst>
                                  <p:childTnLst>
                                    <p:set>
                                      <p:cBhvr>
                                        <p:cTn id="139" dur="1" fill="hold">
                                          <p:stCondLst>
                                            <p:cond delay="0"/>
                                          </p:stCondLst>
                                        </p:cTn>
                                        <p:tgtEl>
                                          <p:spTgt spid="41"/>
                                        </p:tgtEl>
                                        <p:attrNameLst>
                                          <p:attrName>style.visibility</p:attrName>
                                        </p:attrNameLst>
                                      </p:cBhvr>
                                      <p:to>
                                        <p:strVal val="visible"/>
                                      </p:to>
                                    </p:set>
                                    <p:anim calcmode="lin" valueType="num">
                                      <p:cBhvr additive="base">
                                        <p:cTn id="140" dur="500"/>
                                        <p:tgtEl>
                                          <p:spTgt spid="41"/>
                                        </p:tgtEl>
                                        <p:attrNameLst>
                                          <p:attrName>ppt_y</p:attrName>
                                        </p:attrNameLst>
                                      </p:cBhvr>
                                      <p:tavLst>
                                        <p:tav tm="0">
                                          <p:val>
                                            <p:strVal val="#ppt_y+#ppt_h*1.125000"/>
                                          </p:val>
                                        </p:tav>
                                        <p:tav tm="100000">
                                          <p:val>
                                            <p:strVal val="#ppt_y"/>
                                          </p:val>
                                        </p:tav>
                                      </p:tavLst>
                                    </p:anim>
                                    <p:animEffect transition="in" filter="wipe(up)">
                                      <p:cBhvr>
                                        <p:cTn id="141" dur="500"/>
                                        <p:tgtEl>
                                          <p:spTgt spid="41"/>
                                        </p:tgtEl>
                                      </p:cBhvr>
                                    </p:animEffect>
                                  </p:childTnLst>
                                </p:cTn>
                              </p:par>
                              <p:par>
                                <p:cTn id="142" presetID="12" presetClass="entr" presetSubtype="4" fill="hold" grpId="0" nodeType="withEffect">
                                  <p:stCondLst>
                                    <p:cond delay="0"/>
                                  </p:stCondLst>
                                  <p:childTnLst>
                                    <p:set>
                                      <p:cBhvr>
                                        <p:cTn id="143" dur="1" fill="hold">
                                          <p:stCondLst>
                                            <p:cond delay="0"/>
                                          </p:stCondLst>
                                        </p:cTn>
                                        <p:tgtEl>
                                          <p:spTgt spid="34"/>
                                        </p:tgtEl>
                                        <p:attrNameLst>
                                          <p:attrName>style.visibility</p:attrName>
                                        </p:attrNameLst>
                                      </p:cBhvr>
                                      <p:to>
                                        <p:strVal val="visible"/>
                                      </p:to>
                                    </p:set>
                                    <p:anim calcmode="lin" valueType="num">
                                      <p:cBhvr additive="base">
                                        <p:cTn id="144" dur="500"/>
                                        <p:tgtEl>
                                          <p:spTgt spid="34"/>
                                        </p:tgtEl>
                                        <p:attrNameLst>
                                          <p:attrName>ppt_y</p:attrName>
                                        </p:attrNameLst>
                                      </p:cBhvr>
                                      <p:tavLst>
                                        <p:tav tm="0">
                                          <p:val>
                                            <p:strVal val="#ppt_y+#ppt_h*1.125000"/>
                                          </p:val>
                                        </p:tav>
                                        <p:tav tm="100000">
                                          <p:val>
                                            <p:strVal val="#ppt_y"/>
                                          </p:val>
                                        </p:tav>
                                      </p:tavLst>
                                    </p:anim>
                                    <p:animEffect transition="in" filter="wipe(up)">
                                      <p:cBhvr>
                                        <p:cTn id="145"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animBg="1"/>
      <p:bldP spid="13" grpId="0"/>
      <p:bldP spid="14" grpId="0" animBg="1"/>
      <p:bldP spid="18" grpId="0"/>
      <p:bldP spid="19" grpId="0"/>
      <p:bldP spid="20" grpId="0"/>
      <p:bldP spid="22" grpId="0"/>
      <p:bldP spid="23" grpId="0"/>
      <p:bldP spid="24" grpId="0" animBg="1"/>
      <p:bldP spid="26" grpId="0"/>
      <p:bldP spid="27" grpId="0"/>
      <p:bldP spid="28" grpId="0"/>
      <p:bldP spid="30" grpId="0"/>
      <p:bldP spid="31" grpId="0"/>
      <p:bldP spid="33" grpId="0"/>
      <p:bldP spid="34" grpId="0"/>
      <p:bldP spid="38" grpId="0"/>
      <p:bldP spid="40" grpId="0" animBg="1"/>
      <p:bldP spid="41" grpId="0"/>
      <p:bldP spid="4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2717074"/>
            <a:ext cx="11760926" cy="1508105"/>
          </a:xfrm>
          <a:prstGeom prst="rect">
            <a:avLst/>
          </a:prstGeom>
        </p:spPr>
        <p:txBody>
          <a:bodyPr wrap="square">
            <a:spAutoFit/>
            <a:scene3d>
              <a:camera prst="orthographicFront"/>
              <a:lightRig rig="threePt" dir="t"/>
            </a:scene3d>
            <a:sp3d extrusionH="57150">
              <a:bevelT w="38100" h="38100" prst="relaxedInset"/>
            </a:sp3d>
          </a:bodyPr>
          <a:lstStyle/>
          <a:p>
            <a:pPr algn="r"/>
            <a:r>
              <a:rPr lang="fa-IR" sz="3600" dirty="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rPr>
              <a:t>تمرین: </a:t>
            </a:r>
          </a:p>
          <a:p>
            <a:pPr algn="r"/>
            <a:r>
              <a:rPr lang="fa-IR" sz="2800" dirty="0" smtClean="0">
                <a:solidFill>
                  <a:srgbClr val="000000"/>
                </a:solidFill>
                <a:effectLst>
                  <a:outerShdw blurRad="38100" dist="19050" dir="2700000" algn="tl">
                    <a:schemeClr val="dk1">
                      <a:alpha val="40000"/>
                    </a:schemeClr>
                  </a:outerShdw>
                </a:effectLst>
                <a:latin typeface="Calibri" panose="020F0502020204030204" pitchFamily="34" charset="0"/>
                <a:ea typeface="Calibri" panose="020F0502020204030204" pitchFamily="34" charset="0"/>
              </a:rPr>
              <a:t>جسم </a:t>
            </a:r>
            <a:r>
              <a:rPr lang="fa-IR" sz="2800" dirty="0">
                <a:solidFill>
                  <a:srgbClr val="000000"/>
                </a:solidFill>
                <a:effectLst>
                  <a:outerShdw blurRad="38100" dist="19050" dir="2700000" algn="tl">
                    <a:schemeClr val="dk1">
                      <a:alpha val="40000"/>
                    </a:schemeClr>
                  </a:outerShdw>
                </a:effectLst>
                <a:latin typeface="Calibri" panose="020F0502020204030204" pitchFamily="34" charset="0"/>
                <a:ea typeface="Calibri" panose="020F0502020204030204" pitchFamily="34" charset="0"/>
              </a:rPr>
              <a:t>کدری را درفاصله 10سانتیمترازیک چشمه نور نقطه ای قرار داده ایم اگرسایه آن به قطر12سانتیمتردر14سانتیمتری جسم تشکیل شود،قطر جسم رابیابید.</a:t>
            </a:r>
            <a:endParaRPr lang="en-US" sz="1400" dirty="0"/>
          </a:p>
        </p:txBody>
      </p:sp>
      <p:sp>
        <p:nvSpPr>
          <p:cNvPr id="7" name="Rectangle 6"/>
          <p:cNvSpPr/>
          <p:nvPr/>
        </p:nvSpPr>
        <p:spPr>
          <a:xfrm>
            <a:off x="2338961" y="792593"/>
            <a:ext cx="6936377" cy="882678"/>
          </a:xfrm>
          <a:prstGeom prst="rect">
            <a:avLst/>
          </a:prstGeom>
        </p:spPr>
        <p:txBody>
          <a:bodyPr wrap="square">
            <a:spAutoFit/>
          </a:bodyPr>
          <a:lstStyle/>
          <a:p>
            <a:pPr lvl="0" algn="ctr">
              <a:lnSpc>
                <a:spcPct val="107000"/>
              </a:lnSpc>
              <a:spcAft>
                <a:spcPts val="800"/>
              </a:spcAft>
            </a:pPr>
            <a:r>
              <a:rPr lang="fa-IR" sz="4800" b="1" dirty="0" smtClean="0">
                <a:solidFill>
                  <a:srgbClr val="B4176D"/>
                </a:solidFill>
                <a:effectLst>
                  <a:outerShdw blurRad="38100" dist="19050" dir="2700000" algn="tl">
                    <a:prstClr val="black">
                      <a:alpha val="40000"/>
                    </a:prstClr>
                  </a:outerShdw>
                </a:effectLst>
                <a:latin typeface="Arabic Typesetting" panose="03020402040406030203" pitchFamily="66" charset="-78"/>
                <a:ea typeface="Calibri" panose="020F0502020204030204" pitchFamily="34" charset="0"/>
              </a:rPr>
              <a:t>کلیات مباحث نور</a:t>
            </a:r>
            <a:endParaRPr lang="en-US" sz="1600" b="1" dirty="0">
              <a:solidFill>
                <a:srgbClr val="B4176D"/>
              </a:solidFill>
              <a:latin typeface="Arabic Typesetting" panose="03020402040406030203" pitchFamily="66" charset="-78"/>
              <a:ea typeface="Calibri" panose="020F0502020204030204" pitchFamily="34" charset="0"/>
            </a:endParaRPr>
          </a:p>
        </p:txBody>
      </p:sp>
    </p:spTree>
    <p:custDataLst>
      <p:tags r:id="rId1"/>
    </p:custDataLst>
    <p:extLst>
      <p:ext uri="{BB962C8B-B14F-4D97-AF65-F5344CB8AC3E}">
        <p14:creationId xmlns:p14="http://schemas.microsoft.com/office/powerpoint/2010/main" val="1634101755"/>
      </p:ext>
    </p:extLst>
  </p:cSld>
  <p:clrMapOvr>
    <a:masterClrMapping/>
  </p:clrMapOvr>
  <p:transition spd="slow" advTm="10955">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338961" y="792593"/>
            <a:ext cx="6936377" cy="816827"/>
          </a:xfrm>
          <a:prstGeom prst="rect">
            <a:avLst/>
          </a:prstGeom>
        </p:spPr>
        <p:txBody>
          <a:bodyPr wrap="square">
            <a:spAutoFit/>
          </a:bodyPr>
          <a:lstStyle/>
          <a:p>
            <a:pPr lvl="0" algn="ctr">
              <a:lnSpc>
                <a:spcPct val="107000"/>
              </a:lnSpc>
              <a:spcAft>
                <a:spcPts val="800"/>
              </a:spcAft>
            </a:pPr>
            <a:r>
              <a:rPr lang="fa-IR" sz="4400" b="1" dirty="0" smtClean="0">
                <a:solidFill>
                  <a:srgbClr val="B4176D"/>
                </a:solidFill>
                <a:effectLst>
                  <a:outerShdw blurRad="38100" dist="19050" dir="2700000" algn="tl">
                    <a:prstClr val="black">
                      <a:alpha val="40000"/>
                    </a:prstClr>
                  </a:outerShdw>
                </a:effectLst>
                <a:latin typeface="Arabic Typesetting" panose="03020402040406030203" pitchFamily="66" charset="-78"/>
                <a:ea typeface="Calibri" panose="020F0502020204030204" pitchFamily="34" charset="0"/>
              </a:rPr>
              <a:t>کلیات مباحث نور</a:t>
            </a:r>
            <a:endParaRPr lang="en-US" sz="1400" b="1" dirty="0">
              <a:solidFill>
                <a:srgbClr val="B4176D"/>
              </a:solidFill>
              <a:latin typeface="Arabic Typesetting" panose="03020402040406030203" pitchFamily="66" charset="-78"/>
              <a:ea typeface="Calibri" panose="020F0502020204030204" pitchFamily="34" charset="0"/>
            </a:endParaRPr>
          </a:p>
        </p:txBody>
      </p:sp>
      <p:sp>
        <p:nvSpPr>
          <p:cNvPr id="8" name="Rectangle 7"/>
          <p:cNvSpPr/>
          <p:nvPr/>
        </p:nvSpPr>
        <p:spPr>
          <a:xfrm>
            <a:off x="248195" y="2285999"/>
            <a:ext cx="11743508" cy="2677656"/>
          </a:xfrm>
          <a:prstGeom prst="rect">
            <a:avLst/>
          </a:prstGeom>
        </p:spPr>
        <p:txBody>
          <a:bodyPr wrap="square">
            <a:spAutoFit/>
          </a:bodyPr>
          <a:lstStyle/>
          <a:p>
            <a:pPr algn="r"/>
            <a:r>
              <a:rPr lang="fa-IR" sz="2800" dirty="0" smtClean="0">
                <a:ln w="0"/>
                <a:solidFill>
                  <a:schemeClr val="accent1"/>
                </a:solidFill>
                <a:effectLst>
                  <a:outerShdw blurRad="38100" dist="25400" dir="5400000" algn="ctr" rotWithShape="0">
                    <a:srgbClr val="6E747A">
                      <a:alpha val="43000"/>
                    </a:srgbClr>
                  </a:outerShdw>
                </a:effectLst>
                <a:latin typeface="Century Gothic" panose="020B0502020202020204" pitchFamily="34" charset="0"/>
                <a:ea typeface="Calibri" panose="020F0502020204030204" pitchFamily="34" charset="0"/>
              </a:rPr>
              <a:t>خورشید گرفتگی یاکسوف:</a:t>
            </a:r>
          </a:p>
          <a:p>
            <a:pPr algn="r"/>
            <a:r>
              <a:rPr lang="fa-IR" sz="2800" dirty="0" smtClean="0">
                <a:ln w="0"/>
                <a:effectLst>
                  <a:outerShdw blurRad="38100" dist="19050" dir="2700000" algn="tl" rotWithShape="0">
                    <a:schemeClr val="dk1">
                      <a:alpha val="40000"/>
                    </a:schemeClr>
                  </a:outerShdw>
                </a:effectLst>
                <a:latin typeface="Century Gothic" panose="020B0502020202020204" pitchFamily="34" charset="0"/>
                <a:ea typeface="Calibri" panose="020F0502020204030204" pitchFamily="34" charset="0"/>
              </a:rPr>
              <a:t>هنگامی رخ می دهد که ماه بین زمین و خورشید قرار گیرد ونور خورشید به زمین نرسد در این صورت سایه ماه برزمین می افتد و خورشید دیده نمی شود.چون خورشید یک چشمه نور گسترده است علاوه بر فضای سایه نیمسایه هم به وجود می آید ،آن قسمت از زمین که در سایه کامل ماه قرار گرفته را کسوف کلی و قستی که درنیمسایه باشد را کسوف جزئی می نامیم.</a:t>
            </a:r>
          </a:p>
          <a:p>
            <a:pPr algn="r"/>
            <a:endParaRPr lang="fa-IR" sz="2800" dirty="0" smtClean="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334" y="4501990"/>
            <a:ext cx="3743733" cy="223970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ustDataLst>
      <p:tags r:id="rId1"/>
    </p:custDataLst>
    <p:extLst>
      <p:ext uri="{BB962C8B-B14F-4D97-AF65-F5344CB8AC3E}">
        <p14:creationId xmlns:p14="http://schemas.microsoft.com/office/powerpoint/2010/main" val="900680774"/>
      </p:ext>
    </p:extLst>
  </p:cSld>
  <p:clrMapOvr>
    <a:masterClrMapping/>
  </p:clrMapOvr>
  <p:transition spd="slow" advTm="43482">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338961" y="792593"/>
            <a:ext cx="6936377" cy="816827"/>
          </a:xfrm>
          <a:prstGeom prst="rect">
            <a:avLst/>
          </a:prstGeom>
        </p:spPr>
        <p:txBody>
          <a:bodyPr wrap="square">
            <a:spAutoFit/>
          </a:bodyPr>
          <a:lstStyle/>
          <a:p>
            <a:pPr lvl="0" algn="ctr">
              <a:lnSpc>
                <a:spcPct val="107000"/>
              </a:lnSpc>
              <a:spcAft>
                <a:spcPts val="800"/>
              </a:spcAft>
            </a:pPr>
            <a:r>
              <a:rPr lang="fa-IR" sz="4400" b="1" dirty="0">
                <a:solidFill>
                  <a:srgbClr val="B4176D"/>
                </a:solidFill>
                <a:effectLst>
                  <a:outerShdw blurRad="38100" dist="19050" dir="2700000" algn="tl">
                    <a:prstClr val="black">
                      <a:alpha val="40000"/>
                    </a:prstClr>
                  </a:outerShdw>
                </a:effectLst>
                <a:latin typeface="Arabic Typesetting" panose="03020402040406030203" pitchFamily="66" charset="-78"/>
                <a:ea typeface="Calibri" panose="020F0502020204030204" pitchFamily="34" charset="0"/>
              </a:rPr>
              <a:t>کلیات مباحث نور</a:t>
            </a:r>
            <a:endParaRPr lang="en-US" sz="1400" b="1" dirty="0">
              <a:solidFill>
                <a:srgbClr val="B4176D"/>
              </a:solidFill>
              <a:latin typeface="Arabic Typesetting" panose="03020402040406030203" pitchFamily="66" charset="-78"/>
              <a:ea typeface="Calibri" panose="020F0502020204030204" pitchFamily="34" charset="0"/>
            </a:endParaRPr>
          </a:p>
        </p:txBody>
      </p:sp>
      <p:sp>
        <p:nvSpPr>
          <p:cNvPr id="6" name="Rectangle 5"/>
          <p:cNvSpPr/>
          <p:nvPr/>
        </p:nvSpPr>
        <p:spPr>
          <a:xfrm>
            <a:off x="248195" y="2285999"/>
            <a:ext cx="11743508" cy="1815882"/>
          </a:xfrm>
          <a:prstGeom prst="rect">
            <a:avLst/>
          </a:prstGeom>
        </p:spPr>
        <p:txBody>
          <a:bodyPr wrap="square">
            <a:spAutoFit/>
          </a:bodyPr>
          <a:lstStyle/>
          <a:p>
            <a:pPr algn="r"/>
            <a:r>
              <a:rPr lang="fa-IR" sz="2800" dirty="0" smtClean="0">
                <a:ln w="0"/>
                <a:solidFill>
                  <a:schemeClr val="accent1"/>
                </a:solidFill>
                <a:effectLst>
                  <a:outerShdw blurRad="38100" dist="25400" dir="5400000" algn="ctr" rotWithShape="0">
                    <a:srgbClr val="6E747A">
                      <a:alpha val="43000"/>
                    </a:srgbClr>
                  </a:outerShdw>
                </a:effectLst>
                <a:latin typeface="Century Gothic" panose="020B0502020202020204" pitchFamily="34" charset="0"/>
                <a:ea typeface="Calibri" panose="020F0502020204030204" pitchFamily="34" charset="0"/>
              </a:rPr>
              <a:t>ماه گرفتگی یاخسوف:</a:t>
            </a:r>
          </a:p>
          <a:p>
            <a:pPr algn="r"/>
            <a:r>
              <a:rPr lang="fa-IR" sz="2800" dirty="0" smtClean="0">
                <a:ln w="0"/>
                <a:effectLst>
                  <a:outerShdw blurRad="38100" dist="19050" dir="2700000" algn="tl" rotWithShape="0">
                    <a:schemeClr val="dk1">
                      <a:alpha val="40000"/>
                    </a:schemeClr>
                  </a:outerShdw>
                </a:effectLst>
                <a:latin typeface="Century Gothic" panose="020B0502020202020204" pitchFamily="34" charset="0"/>
                <a:ea typeface="Calibri" panose="020F0502020204030204" pitchFamily="34" charset="0"/>
              </a:rPr>
              <a:t>هنگامی رخ می دهد که زمین مانع رسیدن نور خورشید به ماه شود.در این صورت ماه از زمین دیده نمی شود. اگر ماه در سایه کامل زمین قرار گیرد خسوف کلی و اگردر نیمسایه قرار گیرد،خسوف جزئی روی می دهد</a:t>
            </a:r>
            <a:endParaRPr lang="fa-IR" sz="2800" dirty="0" smtClean="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7403" y="2373333"/>
            <a:ext cx="5684300" cy="4389237"/>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933" y="2373333"/>
            <a:ext cx="5961016" cy="4389238"/>
          </a:xfrm>
          <a:prstGeom prst="rect">
            <a:avLst/>
          </a:prstGeom>
        </p:spPr>
      </p:pic>
    </p:spTree>
    <p:custDataLst>
      <p:tags r:id="rId1"/>
    </p:custDataLst>
    <p:extLst>
      <p:ext uri="{BB962C8B-B14F-4D97-AF65-F5344CB8AC3E}">
        <p14:creationId xmlns:p14="http://schemas.microsoft.com/office/powerpoint/2010/main" val="373268156"/>
      </p:ext>
    </p:extLst>
  </p:cSld>
  <p:clrMapOvr>
    <a:masterClrMapping/>
  </p:clrMapOvr>
  <p:transition spd="slow" advTm="31332">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heckerboard(across)">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heckerboard(across)">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338961" y="792593"/>
            <a:ext cx="6936377" cy="816827"/>
          </a:xfrm>
          <a:prstGeom prst="rect">
            <a:avLst/>
          </a:prstGeom>
        </p:spPr>
        <p:txBody>
          <a:bodyPr wrap="square">
            <a:spAutoFit/>
          </a:bodyPr>
          <a:lstStyle/>
          <a:p>
            <a:pPr lvl="0" algn="ctr">
              <a:lnSpc>
                <a:spcPct val="107000"/>
              </a:lnSpc>
              <a:spcAft>
                <a:spcPts val="800"/>
              </a:spcAft>
            </a:pPr>
            <a:r>
              <a:rPr lang="fa-IR" sz="4400" b="1" dirty="0" smtClean="0">
                <a:solidFill>
                  <a:srgbClr val="B4176D"/>
                </a:solidFill>
                <a:effectLst>
                  <a:outerShdw blurRad="38100" dist="19050" dir="2700000" algn="tl">
                    <a:prstClr val="black">
                      <a:alpha val="40000"/>
                    </a:prstClr>
                  </a:outerShdw>
                </a:effectLst>
                <a:latin typeface="Arabic Typesetting" panose="03020402040406030203" pitchFamily="66" charset="-78"/>
                <a:ea typeface="Calibri" panose="020F0502020204030204" pitchFamily="34" charset="0"/>
              </a:rPr>
              <a:t>دوربین روزنه ای</a:t>
            </a:r>
            <a:endParaRPr lang="en-US" sz="1400" b="1" dirty="0">
              <a:solidFill>
                <a:srgbClr val="B4176D"/>
              </a:solidFill>
              <a:latin typeface="Arabic Typesetting" panose="03020402040406030203" pitchFamily="66" charset="-78"/>
              <a:ea typeface="Calibri" panose="020F0502020204030204" pitchFamily="34" charset="0"/>
            </a:endParaRPr>
          </a:p>
        </p:txBody>
      </p:sp>
      <p:sp>
        <p:nvSpPr>
          <p:cNvPr id="6" name="Rectangle 5"/>
          <p:cNvSpPr/>
          <p:nvPr/>
        </p:nvSpPr>
        <p:spPr>
          <a:xfrm>
            <a:off x="-64605" y="2360327"/>
            <a:ext cx="11743508" cy="3955891"/>
          </a:xfrm>
          <a:prstGeom prst="rect">
            <a:avLst/>
          </a:prstGeom>
        </p:spPr>
        <p:txBody>
          <a:bodyPr wrap="square">
            <a:spAutoFit/>
          </a:bodyPr>
          <a:lstStyle/>
          <a:p>
            <a:pPr algn="r"/>
            <a:r>
              <a:rPr lang="fa-IR" sz="2400" dirty="0" smtClean="0">
                <a:ln w="0"/>
                <a:solidFill>
                  <a:schemeClr val="accent1"/>
                </a:solidFill>
                <a:effectLst>
                  <a:outerShdw blurRad="38100" dist="25400" dir="5400000" algn="ctr" rotWithShape="0">
                    <a:srgbClr val="6E747A">
                      <a:alpha val="43000"/>
                    </a:srgbClr>
                  </a:outerShdw>
                </a:effectLst>
                <a:latin typeface="Century Gothic" panose="020B0502020202020204" pitchFamily="34" charset="0"/>
                <a:ea typeface="Calibri" panose="020F0502020204030204" pitchFamily="34" charset="0"/>
              </a:rPr>
              <a:t>دوربین روزنه ای:</a:t>
            </a:r>
          </a:p>
          <a:p>
            <a:pPr algn="r"/>
            <a:r>
              <a:rPr lang="ar-SA" sz="2400" dirty="0" smtClean="0">
                <a:solidFill>
                  <a:srgbClr val="000000"/>
                </a:solidFill>
                <a:ea typeface="Times New Roman" panose="02020603050405020304" pitchFamily="18" charset="0"/>
              </a:rPr>
              <a:t>این نوع دوربین که از ابتدایی ترین دوربین هاست،از یک جعبه ی سیاه تشکیل شده که در یک سمت آن روزنه ی کوچکی ایجاد شده است.مقابل این روزنه در سمت دیگر دوربین </a:t>
            </a:r>
            <a:r>
              <a:rPr lang="ar-SA" sz="2400" u="sng" dirty="0" smtClean="0">
                <a:solidFill>
                  <a:srgbClr val="000000"/>
                </a:solidFill>
                <a:ea typeface="Times New Roman" panose="02020603050405020304" pitchFamily="18" charset="0"/>
              </a:rPr>
              <a:t>یک کاغذ نیمه شفاف</a:t>
            </a:r>
            <a:r>
              <a:rPr lang="ar-SA" sz="2400" dirty="0" smtClean="0">
                <a:solidFill>
                  <a:srgbClr val="000000"/>
                </a:solidFill>
                <a:ea typeface="Times New Roman" panose="02020603050405020304" pitchFamily="18" charset="0"/>
              </a:rPr>
              <a:t> قرار دارد.زمانی که جسمی در برا</a:t>
            </a:r>
            <a:r>
              <a:rPr lang="fa-IR" sz="2400" dirty="0" smtClean="0">
                <a:solidFill>
                  <a:srgbClr val="000000"/>
                </a:solidFill>
                <a:ea typeface="Times New Roman" panose="02020603050405020304" pitchFamily="18" charset="0"/>
              </a:rPr>
              <a:t>ب</a:t>
            </a:r>
            <a:r>
              <a:rPr lang="ar-SA" sz="2400" dirty="0" smtClean="0">
                <a:solidFill>
                  <a:srgbClr val="000000"/>
                </a:solidFill>
                <a:ea typeface="Times New Roman" panose="02020603050405020304" pitchFamily="18" charset="0"/>
              </a:rPr>
              <a:t>ر روزنه قرار می گیرد،تصویر وارونه</a:t>
            </a:r>
            <a:r>
              <a:rPr lang="fa-IR" sz="2400" dirty="0" smtClean="0">
                <a:solidFill>
                  <a:srgbClr val="000000"/>
                </a:solidFill>
                <a:ea typeface="Times New Roman" panose="02020603050405020304" pitchFamily="18" charset="0"/>
              </a:rPr>
              <a:t> ای </a:t>
            </a:r>
            <a:r>
              <a:rPr lang="ar-SA" sz="2400" dirty="0" smtClean="0">
                <a:solidFill>
                  <a:srgbClr val="000000"/>
                </a:solidFill>
                <a:ea typeface="Times New Roman" panose="02020603050405020304" pitchFamily="18" charset="0"/>
              </a:rPr>
              <a:t>از جس</a:t>
            </a:r>
            <a:r>
              <a:rPr lang="fa-IR" sz="2400" dirty="0" smtClean="0">
                <a:solidFill>
                  <a:srgbClr val="000000"/>
                </a:solidFill>
                <a:ea typeface="Times New Roman" panose="02020603050405020304" pitchFamily="18" charset="0"/>
              </a:rPr>
              <a:t>م </a:t>
            </a:r>
            <a:r>
              <a:rPr lang="ar-SA" sz="2400" dirty="0" smtClean="0">
                <a:solidFill>
                  <a:srgbClr val="000000"/>
                </a:solidFill>
                <a:ea typeface="Times New Roman" panose="02020603050405020304" pitchFamily="18" charset="0"/>
              </a:rPr>
              <a:t>که کوچک تر از</a:t>
            </a:r>
            <a:r>
              <a:rPr lang="fa-IR" sz="2400" dirty="0" smtClean="0">
                <a:solidFill>
                  <a:srgbClr val="000000"/>
                </a:solidFill>
                <a:ea typeface="Times New Roman" panose="02020603050405020304" pitchFamily="18" charset="0"/>
              </a:rPr>
              <a:t>آن </a:t>
            </a:r>
            <a:r>
              <a:rPr lang="ar-SA" sz="2400" dirty="0" smtClean="0">
                <a:solidFill>
                  <a:srgbClr val="000000"/>
                </a:solidFill>
                <a:ea typeface="Times New Roman" panose="02020603050405020304" pitchFamily="18" charset="0"/>
              </a:rPr>
              <a:t>است،بر روی کاغذ نیمه شفاف می افتد</a:t>
            </a:r>
            <a:r>
              <a:rPr lang="fa-IR" sz="2400" dirty="0" smtClean="0">
                <a:solidFill>
                  <a:srgbClr val="000000"/>
                </a:solidFill>
                <a:ea typeface="Times New Roman" panose="02020603050405020304" pitchFamily="18" charset="0"/>
              </a:rPr>
              <a:t>.</a:t>
            </a:r>
            <a:endParaRPr lang="en-US" sz="2400" dirty="0" smtClean="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Times New Roman" panose="02020603050405020304" pitchFamily="18" charset="0"/>
            </a:endParaRPr>
          </a:p>
          <a:p>
            <a:pPr algn="r" rtl="1">
              <a:lnSpc>
                <a:spcPct val="107000"/>
              </a:lnSpc>
              <a:spcAft>
                <a:spcPts val="800"/>
              </a:spcAft>
            </a:pPr>
            <a:r>
              <a:rPr lang="fa-IR" sz="2400" dirty="0" smtClean="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Times New Roman" panose="02020603050405020304" pitchFamily="18" charset="0"/>
                <a:cs typeface="Tahoma" panose="020B0604030504040204" pitchFamily="34" charset="0"/>
              </a:rPr>
              <a:t>اگر:</a:t>
            </a:r>
          </a:p>
          <a:p>
            <a:pPr algn="r" rtl="1">
              <a:lnSpc>
                <a:spcPct val="107000"/>
              </a:lnSpc>
              <a:spcAft>
                <a:spcPts val="800"/>
              </a:spcAft>
            </a:pPr>
            <a:r>
              <a:rPr lang="fa-IR" sz="2400" dirty="0" smtClean="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rPr>
              <a:t>فاصله </a:t>
            </a:r>
            <a:r>
              <a:rPr lang="fa-IR" sz="2400" dirty="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rPr>
              <a:t>جسم </a:t>
            </a:r>
            <a:r>
              <a:rPr lang="fa-IR" sz="2400" dirty="0" smtClean="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rPr>
              <a:t>تا روزونه          </a:t>
            </a:r>
            <a:r>
              <a:rPr lang="en-US" sz="2400" dirty="0" smtClean="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Arial" panose="020B0604020202020204" pitchFamily="34" charset="0"/>
              </a:rPr>
              <a:t>p   </a:t>
            </a:r>
            <a:endParaRPr lang="en-US" sz="2400" dirty="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Arial" panose="020B0604020202020204" pitchFamily="34" charset="0"/>
            </a:endParaRPr>
          </a:p>
          <a:p>
            <a:pPr algn="r">
              <a:lnSpc>
                <a:spcPct val="107000"/>
              </a:lnSpc>
              <a:spcAft>
                <a:spcPts val="800"/>
              </a:spcAft>
            </a:pPr>
            <a:r>
              <a:rPr lang="en-US" sz="2400" dirty="0">
                <a:solidFill>
                  <a:schemeClr val="accent2">
                    <a:lumMod val="75000"/>
                  </a:schemeClr>
                </a:solidFill>
                <a:effectLst>
                  <a:outerShdw blurRad="38100" dist="19050" dir="2700000" algn="tl">
                    <a:schemeClr val="dk1">
                      <a:alpha val="40000"/>
                    </a:schemeClr>
                  </a:outerShdw>
                </a:effectLst>
                <a:latin typeface="Calibri" panose="020F0502020204030204" pitchFamily="34" charset="0"/>
                <a:ea typeface="Calibri" panose="020F0502020204030204" pitchFamily="34" charset="0"/>
              </a:rPr>
              <a:t>        q   </a:t>
            </a:r>
            <a:r>
              <a:rPr lang="en-US" sz="2400" dirty="0" smtClean="0">
                <a:solidFill>
                  <a:schemeClr val="accent2">
                    <a:lumMod val="75000"/>
                  </a:schemeClr>
                </a:solidFill>
                <a:effectLst>
                  <a:outerShdw blurRad="38100" dist="19050" dir="2700000" algn="tl">
                    <a:schemeClr val="dk1">
                      <a:alpha val="40000"/>
                    </a:schemeClr>
                  </a:outerShdw>
                </a:effectLst>
                <a:latin typeface="Calibri" panose="020F0502020204030204" pitchFamily="34" charset="0"/>
                <a:ea typeface="Calibri" panose="020F0502020204030204" pitchFamily="34" charset="0"/>
              </a:rPr>
              <a:t>           </a:t>
            </a:r>
            <a:r>
              <a:rPr lang="fa-IR" sz="2400" dirty="0">
                <a:solidFill>
                  <a:schemeClr val="accent2">
                    <a:lumMod val="75000"/>
                  </a:schemeClr>
                </a:solidFill>
                <a:effectLst>
                  <a:outerShdw blurRad="38100" dist="19050" dir="2700000" algn="tl">
                    <a:schemeClr val="dk1">
                      <a:alpha val="40000"/>
                    </a:schemeClr>
                  </a:outerShdw>
                </a:effectLst>
                <a:latin typeface="Calibri" panose="020F0502020204030204" pitchFamily="34" charset="0"/>
                <a:ea typeface="Calibri" panose="020F0502020204030204" pitchFamily="34" charset="0"/>
              </a:rPr>
              <a:t>فاصله </a:t>
            </a:r>
            <a:r>
              <a:rPr lang="fa-IR" sz="2400" dirty="0" smtClean="0">
                <a:solidFill>
                  <a:schemeClr val="accent2">
                    <a:lumMod val="75000"/>
                  </a:schemeClr>
                </a:solidFill>
                <a:effectLst>
                  <a:outerShdw blurRad="38100" dist="19050" dir="2700000" algn="tl">
                    <a:schemeClr val="dk1">
                      <a:alpha val="40000"/>
                    </a:schemeClr>
                  </a:outerShdw>
                </a:effectLst>
                <a:latin typeface="Calibri" panose="020F0502020204030204" pitchFamily="34" charset="0"/>
                <a:ea typeface="Calibri" panose="020F0502020204030204" pitchFamily="34" charset="0"/>
              </a:rPr>
              <a:t>تصویر </a:t>
            </a:r>
            <a:r>
              <a:rPr lang="fa-IR" sz="2400" dirty="0">
                <a:solidFill>
                  <a:schemeClr val="accent2">
                    <a:lumMod val="75000"/>
                  </a:schemeClr>
                </a:solidFill>
                <a:effectLst>
                  <a:outerShdw blurRad="38100" dist="19050" dir="2700000" algn="tl">
                    <a:schemeClr val="dk1">
                      <a:alpha val="40000"/>
                    </a:schemeClr>
                  </a:outerShdw>
                </a:effectLst>
                <a:latin typeface="Calibri" panose="020F0502020204030204" pitchFamily="34" charset="0"/>
                <a:ea typeface="Calibri" panose="020F0502020204030204" pitchFamily="34" charset="0"/>
              </a:rPr>
              <a:t>تا روزنه</a:t>
            </a:r>
            <a:endParaRPr lang="en-US" sz="2400" dirty="0">
              <a:solidFill>
                <a:schemeClr val="accent2">
                  <a:lumMod val="75000"/>
                </a:schemeClr>
              </a:solidFill>
              <a:latin typeface="Calibri" panose="020F0502020204030204" pitchFamily="34" charset="0"/>
              <a:ea typeface="Calibri" panose="020F0502020204030204" pitchFamily="34" charset="0"/>
              <a:cs typeface="Arial" panose="020B0604020202020204" pitchFamily="34" charset="0"/>
            </a:endParaRPr>
          </a:p>
          <a:p>
            <a:pPr algn="r">
              <a:lnSpc>
                <a:spcPct val="107000"/>
              </a:lnSpc>
              <a:spcAft>
                <a:spcPts val="800"/>
              </a:spcAft>
            </a:pPr>
            <a:r>
              <a:rPr lang="en-US" sz="2400" dirty="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rPr>
              <a:t>AB                             </a:t>
            </a:r>
            <a:r>
              <a:rPr lang="fa-IR" sz="2400" dirty="0" smtClean="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rPr>
              <a:t>طول </a:t>
            </a:r>
            <a:r>
              <a:rPr lang="fa-IR" sz="2400" dirty="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rPr>
              <a:t>جسم </a:t>
            </a:r>
            <a:endParaRPr lang="en-US" sz="2400" dirty="0" smtClean="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endParaRPr>
          </a:p>
          <a:p>
            <a:pPr algn="r">
              <a:lnSpc>
                <a:spcPct val="107000"/>
              </a:lnSpc>
              <a:spcAft>
                <a:spcPts val="800"/>
              </a:spcAft>
            </a:pPr>
            <a:r>
              <a:rPr lang="en-US" sz="2400" dirty="0" smtClean="0">
                <a:solidFill>
                  <a:schemeClr val="accent2">
                    <a:lumMod val="75000"/>
                  </a:schemeClr>
                </a:solidFill>
                <a:effectLst>
                  <a:outerShdw blurRad="38100" dist="19050" dir="2700000" algn="tl">
                    <a:schemeClr val="dk1">
                      <a:alpha val="40000"/>
                    </a:schemeClr>
                  </a:outerShdw>
                </a:effectLst>
                <a:latin typeface="Calibri" panose="020F0502020204030204" pitchFamily="34" charset="0"/>
                <a:ea typeface="Calibri" panose="020F0502020204030204" pitchFamily="34" charset="0"/>
              </a:rPr>
              <a:t>A’B’                        </a:t>
            </a:r>
            <a:r>
              <a:rPr lang="fa-IR" sz="2400" dirty="0" smtClean="0">
                <a:solidFill>
                  <a:schemeClr val="accent2">
                    <a:lumMod val="75000"/>
                  </a:schemeClr>
                </a:solidFill>
                <a:effectLst>
                  <a:outerShdw blurRad="38100" dist="19050" dir="2700000" algn="tl">
                    <a:schemeClr val="dk1">
                      <a:alpha val="40000"/>
                    </a:schemeClr>
                  </a:outerShdw>
                </a:effectLst>
                <a:latin typeface="Calibri" panose="020F0502020204030204" pitchFamily="34" charset="0"/>
                <a:ea typeface="Calibri" panose="020F0502020204030204" pitchFamily="34" charset="0"/>
              </a:rPr>
              <a:t>طول تصویر</a:t>
            </a:r>
            <a:endParaRPr lang="en-US" sz="2400" dirty="0" smtClean="0">
              <a:solidFill>
                <a:srgbClr val="000000"/>
              </a:solidFill>
              <a:ea typeface="Times New Roman" panose="02020603050405020304" pitchFamily="18" charset="0"/>
              <a:cs typeface="Tahoma" panose="020B0604030504040204" pitchFamily="34"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963" y="4512943"/>
            <a:ext cx="3284900" cy="2254581"/>
          </a:xfrm>
          <a:prstGeom prst="rect">
            <a:avLst/>
          </a:prstGeom>
        </p:spPr>
      </p:pic>
      <p:sp>
        <p:nvSpPr>
          <p:cNvPr id="10" name="Rectangle 9"/>
          <p:cNvSpPr/>
          <p:nvPr/>
        </p:nvSpPr>
        <p:spPr>
          <a:xfrm>
            <a:off x="193367" y="5725044"/>
            <a:ext cx="260548" cy="619272"/>
          </a:xfrm>
          <a:prstGeom prst="rect">
            <a:avLst/>
          </a:prstGeom>
        </p:spPr>
        <p:txBody>
          <a:bodyPr wrap="square">
            <a:spAutoFit/>
          </a:bodyPr>
          <a:lstStyle/>
          <a:p>
            <a:pPr lvl="0" algn="ctr">
              <a:lnSpc>
                <a:spcPct val="107000"/>
              </a:lnSpc>
              <a:spcAft>
                <a:spcPts val="800"/>
              </a:spcAft>
            </a:pPr>
            <a:r>
              <a:rPr lang="en-US" sz="3200" b="1" dirty="0">
                <a:effectLst>
                  <a:outerShdw blurRad="38100" dist="19050" dir="2700000" algn="tl">
                    <a:prstClr val="black">
                      <a:alpha val="40000"/>
                    </a:prstClr>
                  </a:outerShdw>
                </a:effectLst>
                <a:latin typeface="Arabic Typesetting" panose="03020402040406030203" pitchFamily="66" charset="-78"/>
                <a:ea typeface="Calibri" panose="020F0502020204030204" pitchFamily="34" charset="0"/>
              </a:rPr>
              <a:t>B</a:t>
            </a:r>
            <a:endParaRPr lang="en-US" sz="3200" b="1" dirty="0">
              <a:latin typeface="Arabic Typesetting" panose="03020402040406030203" pitchFamily="66" charset="-78"/>
              <a:ea typeface="Calibri" panose="020F0502020204030204" pitchFamily="34" charset="0"/>
            </a:endParaRPr>
          </a:p>
        </p:txBody>
      </p:sp>
      <p:sp>
        <p:nvSpPr>
          <p:cNvPr id="11" name="Rectangle 10"/>
          <p:cNvSpPr/>
          <p:nvPr/>
        </p:nvSpPr>
        <p:spPr>
          <a:xfrm>
            <a:off x="3459605" y="5907804"/>
            <a:ext cx="522515" cy="619272"/>
          </a:xfrm>
          <a:prstGeom prst="rect">
            <a:avLst/>
          </a:prstGeom>
        </p:spPr>
        <p:txBody>
          <a:bodyPr wrap="square">
            <a:spAutoFit/>
          </a:bodyPr>
          <a:lstStyle/>
          <a:p>
            <a:pPr lvl="0" algn="ctr">
              <a:lnSpc>
                <a:spcPct val="107000"/>
              </a:lnSpc>
              <a:spcAft>
                <a:spcPts val="800"/>
              </a:spcAft>
            </a:pPr>
            <a:r>
              <a:rPr lang="en-US" sz="3200" b="1" dirty="0" smtClean="0">
                <a:effectLst>
                  <a:outerShdw blurRad="38100" dist="19050" dir="2700000" algn="tl">
                    <a:prstClr val="black">
                      <a:alpha val="40000"/>
                    </a:prstClr>
                  </a:outerShdw>
                </a:effectLst>
                <a:latin typeface="Arabic Typesetting" panose="03020402040406030203" pitchFamily="66" charset="-78"/>
                <a:ea typeface="Calibri" panose="020F0502020204030204" pitchFamily="34" charset="0"/>
              </a:rPr>
              <a:t>B’ </a:t>
            </a:r>
            <a:endParaRPr lang="en-US" sz="3200" b="1" dirty="0">
              <a:latin typeface="Arabic Typesetting" panose="03020402040406030203" pitchFamily="66" charset="-78"/>
              <a:ea typeface="Calibri" panose="020F0502020204030204" pitchFamily="34" charset="0"/>
            </a:endParaRPr>
          </a:p>
        </p:txBody>
      </p:sp>
      <p:sp>
        <p:nvSpPr>
          <p:cNvPr id="12" name="Rectangle 11"/>
          <p:cNvSpPr/>
          <p:nvPr/>
        </p:nvSpPr>
        <p:spPr>
          <a:xfrm>
            <a:off x="3373579" y="4947214"/>
            <a:ext cx="589880" cy="553357"/>
          </a:xfrm>
          <a:prstGeom prst="rect">
            <a:avLst/>
          </a:prstGeom>
        </p:spPr>
        <p:txBody>
          <a:bodyPr wrap="square">
            <a:spAutoFit/>
          </a:bodyPr>
          <a:lstStyle/>
          <a:p>
            <a:pPr lvl="0" algn="ctr">
              <a:lnSpc>
                <a:spcPct val="107000"/>
              </a:lnSpc>
              <a:spcAft>
                <a:spcPts val="800"/>
              </a:spcAft>
            </a:pPr>
            <a:r>
              <a:rPr lang="en-US" sz="2800" b="1" dirty="0">
                <a:effectLst>
                  <a:outerShdw blurRad="38100" dist="19050" dir="2700000" algn="tl">
                    <a:prstClr val="black">
                      <a:alpha val="40000"/>
                    </a:prstClr>
                  </a:outerShdw>
                </a:effectLst>
                <a:latin typeface="Arabic Typesetting" panose="03020402040406030203" pitchFamily="66" charset="-78"/>
                <a:ea typeface="Calibri" panose="020F0502020204030204" pitchFamily="34" charset="0"/>
              </a:rPr>
              <a:t>A</a:t>
            </a:r>
            <a:r>
              <a:rPr lang="en-US" sz="2800" b="1" dirty="0" smtClean="0">
                <a:effectLst>
                  <a:outerShdw blurRad="38100" dist="19050" dir="2700000" algn="tl">
                    <a:prstClr val="black">
                      <a:alpha val="40000"/>
                    </a:prstClr>
                  </a:outerShdw>
                </a:effectLst>
                <a:latin typeface="Arabic Typesetting" panose="03020402040406030203" pitchFamily="66" charset="-78"/>
                <a:ea typeface="Calibri" panose="020F0502020204030204" pitchFamily="34" charset="0"/>
              </a:rPr>
              <a:t>’ </a:t>
            </a:r>
            <a:endParaRPr lang="en-US" sz="2800" b="1" dirty="0">
              <a:latin typeface="Arabic Typesetting" panose="03020402040406030203" pitchFamily="66" charset="-78"/>
              <a:ea typeface="Calibri" panose="020F0502020204030204" pitchFamily="34" charset="0"/>
            </a:endParaRPr>
          </a:p>
        </p:txBody>
      </p:sp>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58888"/>
          <a:stretch/>
        </p:blipFill>
        <p:spPr>
          <a:xfrm>
            <a:off x="3982120" y="4261003"/>
            <a:ext cx="3165282" cy="2132635"/>
          </a:xfrm>
          <a:prstGeom prst="rect">
            <a:avLst/>
          </a:prstGeom>
        </p:spPr>
      </p:pic>
    </p:spTree>
    <p:custDataLst>
      <p:tags r:id="rId1"/>
    </p:custDataLst>
    <p:extLst>
      <p:ext uri="{BB962C8B-B14F-4D97-AF65-F5344CB8AC3E}">
        <p14:creationId xmlns:p14="http://schemas.microsoft.com/office/powerpoint/2010/main" val="933688523"/>
      </p:ext>
    </p:extLst>
  </p:cSld>
  <p:clrMapOvr>
    <a:masterClrMapping/>
  </p:clrMapOvr>
  <p:transition spd="slow" advTm="61782">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00"/>
                                        <p:tgtEl>
                                          <p:spTgt spid="11"/>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down)">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000"/>
                                        <p:tgtEl>
                                          <p:spTgt spid="8"/>
                                        </p:tgtEl>
                                      </p:cBhvr>
                                    </p:animEffect>
                                    <p:anim calcmode="lin" valueType="num">
                                      <p:cBhvr>
                                        <p:cTn id="32" dur="1000" fill="hold"/>
                                        <p:tgtEl>
                                          <p:spTgt spid="8"/>
                                        </p:tgtEl>
                                        <p:attrNameLst>
                                          <p:attrName>ppt_x</p:attrName>
                                        </p:attrNameLst>
                                      </p:cBhvr>
                                      <p:tavLst>
                                        <p:tav tm="0">
                                          <p:val>
                                            <p:strVal val="#ppt_x"/>
                                          </p:val>
                                        </p:tav>
                                        <p:tav tm="100000">
                                          <p:val>
                                            <p:strVal val="#ppt_x"/>
                                          </p:val>
                                        </p:tav>
                                      </p:tavLst>
                                    </p:anim>
                                    <p:anim calcmode="lin" valueType="num">
                                      <p:cBhvr>
                                        <p:cTn id="3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10" grpId="0"/>
      <p:bldP spid="11" grpId="0"/>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338961" y="792593"/>
            <a:ext cx="6936377" cy="816827"/>
          </a:xfrm>
          <a:prstGeom prst="rect">
            <a:avLst/>
          </a:prstGeom>
        </p:spPr>
        <p:txBody>
          <a:bodyPr wrap="square">
            <a:spAutoFit/>
          </a:bodyPr>
          <a:lstStyle/>
          <a:p>
            <a:pPr lvl="0" algn="ctr">
              <a:lnSpc>
                <a:spcPct val="107000"/>
              </a:lnSpc>
              <a:spcAft>
                <a:spcPts val="800"/>
              </a:spcAft>
            </a:pPr>
            <a:r>
              <a:rPr lang="fa-IR" sz="4400" b="1" dirty="0">
                <a:solidFill>
                  <a:srgbClr val="B4176D"/>
                </a:solidFill>
                <a:effectLst>
                  <a:outerShdw blurRad="38100" dist="19050" dir="2700000" algn="tl">
                    <a:prstClr val="black">
                      <a:alpha val="40000"/>
                    </a:prstClr>
                  </a:outerShdw>
                </a:effectLst>
                <a:latin typeface="Arabic Typesetting" panose="03020402040406030203" pitchFamily="66" charset="-78"/>
                <a:ea typeface="Calibri" panose="020F0502020204030204" pitchFamily="34" charset="0"/>
              </a:rPr>
              <a:t>کلیات مباحث نور</a:t>
            </a:r>
            <a:endParaRPr lang="en-US" sz="1400" b="1" dirty="0">
              <a:solidFill>
                <a:srgbClr val="B4176D"/>
              </a:solidFill>
              <a:latin typeface="Arabic Typesetting" panose="03020402040406030203" pitchFamily="66" charset="-78"/>
              <a:ea typeface="Calibri" panose="020F0502020204030204" pitchFamily="34" charset="0"/>
            </a:endParaRPr>
          </a:p>
        </p:txBody>
      </p:sp>
      <p:sp>
        <p:nvSpPr>
          <p:cNvPr id="6" name="Rectangle 5"/>
          <p:cNvSpPr/>
          <p:nvPr/>
        </p:nvSpPr>
        <p:spPr>
          <a:xfrm>
            <a:off x="222069" y="2251773"/>
            <a:ext cx="11743508" cy="1384995"/>
          </a:xfrm>
          <a:prstGeom prst="rect">
            <a:avLst/>
          </a:prstGeom>
        </p:spPr>
        <p:txBody>
          <a:bodyPr wrap="square">
            <a:spAutoFit/>
            <a:scene3d>
              <a:camera prst="orthographicFront"/>
              <a:lightRig rig="threePt" dir="t"/>
            </a:scene3d>
            <a:sp3d extrusionH="57150">
              <a:bevelT w="38100" h="38100" prst="relaxedInset"/>
            </a:sp3d>
          </a:bodyPr>
          <a:lstStyle/>
          <a:p>
            <a:pPr algn="r"/>
            <a:r>
              <a:rPr lang="fa-IR" sz="2800" b="1" dirty="0" smtClean="0">
                <a:ln w="0"/>
                <a:solidFill>
                  <a:schemeClr val="accent1"/>
                </a:solidFill>
                <a:effectLst>
                  <a:outerShdw blurRad="38100" dist="25400" dir="5400000" algn="ctr" rotWithShape="0">
                    <a:srgbClr val="6E747A">
                      <a:alpha val="43000"/>
                    </a:srgbClr>
                  </a:outerShdw>
                </a:effectLst>
                <a:latin typeface="Century Gothic" panose="020B0502020202020204" pitchFamily="34" charset="0"/>
                <a:ea typeface="Calibri" panose="020F0502020204030204" pitchFamily="34" charset="0"/>
              </a:rPr>
              <a:t>مثال:</a:t>
            </a:r>
          </a:p>
          <a:p>
            <a:pPr algn="r"/>
            <a:r>
              <a:rPr lang="fa-IR" sz="2800" dirty="0" smtClean="0">
                <a:ln w="0"/>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rPr>
              <a:t>عمق یک دوربین روزنه ای 10سانتی متر است.اگراین جعبه درفاصله 2متری جسمی به طول 50سانتی متر قرارگیرد،طول تصویرش چند سانتی متر خواهد بود؟</a:t>
            </a:r>
          </a:p>
        </p:txBody>
      </p:sp>
      <p:sp>
        <p:nvSpPr>
          <p:cNvPr id="7" name="Left Brace 6"/>
          <p:cNvSpPr/>
          <p:nvPr/>
        </p:nvSpPr>
        <p:spPr>
          <a:xfrm>
            <a:off x="404949" y="3801290"/>
            <a:ext cx="352696" cy="1528355"/>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Rectangle 7"/>
          <p:cNvSpPr/>
          <p:nvPr/>
        </p:nvSpPr>
        <p:spPr>
          <a:xfrm flipH="1">
            <a:off x="-2" y="3801291"/>
            <a:ext cx="3108955" cy="523220"/>
          </a:xfrm>
          <a:prstGeom prst="rect">
            <a:avLst/>
          </a:prstGeom>
        </p:spPr>
        <p:txBody>
          <a:bodyPr wrap="square">
            <a:spAutoFit/>
          </a:bodyPr>
          <a:lstStyle/>
          <a:p>
            <a:pPr algn="r"/>
            <a:r>
              <a:rPr lang="en-US" sz="2800" dirty="0" smtClean="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rPr>
              <a:t>        </a:t>
            </a:r>
            <a:endParaRPr lang="fa-IR" sz="2800" dirty="0" smtClean="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endParaRPr>
          </a:p>
        </p:txBody>
      </p:sp>
      <p:sp>
        <p:nvSpPr>
          <p:cNvPr id="10" name="Rectangle 9"/>
          <p:cNvSpPr/>
          <p:nvPr/>
        </p:nvSpPr>
        <p:spPr>
          <a:xfrm>
            <a:off x="757645" y="3919792"/>
            <a:ext cx="6096000" cy="1200329"/>
          </a:xfrm>
          <a:prstGeom prst="rect">
            <a:avLst/>
          </a:prstGeom>
        </p:spPr>
        <p:txBody>
          <a:bodyPr>
            <a:spAutoFit/>
          </a:bodyPr>
          <a:lstStyle/>
          <a:p>
            <a:r>
              <a:rPr lang="en-US" b="1" dirty="0" smtClean="0">
                <a:ln w="0"/>
                <a:solidFill>
                  <a:schemeClr val="accent2">
                    <a:lumMod val="75000"/>
                  </a:schemeClr>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rPr>
              <a:t>AB=50 </a:t>
            </a:r>
            <a:r>
              <a:rPr lang="en-US" b="1" dirty="0">
                <a:ln w="0"/>
                <a:solidFill>
                  <a:schemeClr val="accent2">
                    <a:lumMod val="75000"/>
                  </a:schemeClr>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rPr>
              <a:t>cm</a:t>
            </a:r>
          </a:p>
          <a:p>
            <a:r>
              <a:rPr lang="en-US" b="1" dirty="0" smtClean="0">
                <a:ln w="0"/>
                <a:solidFill>
                  <a:schemeClr val="accent2">
                    <a:lumMod val="75000"/>
                  </a:schemeClr>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rPr>
              <a:t>P=2m=200cm</a:t>
            </a:r>
            <a:endParaRPr lang="en-US" b="1" dirty="0">
              <a:ln w="0"/>
              <a:solidFill>
                <a:schemeClr val="accent2">
                  <a:lumMod val="75000"/>
                </a:schemeClr>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endParaRPr>
          </a:p>
          <a:p>
            <a:r>
              <a:rPr lang="en-US" b="1" dirty="0">
                <a:ln w="0"/>
                <a:solidFill>
                  <a:schemeClr val="accent2">
                    <a:lumMod val="75000"/>
                  </a:schemeClr>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rPr>
              <a:t>A’B</a:t>
            </a:r>
            <a:r>
              <a:rPr lang="en-US" b="1" dirty="0" smtClean="0">
                <a:ln w="0"/>
                <a:solidFill>
                  <a:schemeClr val="accent2">
                    <a:lumMod val="75000"/>
                  </a:schemeClr>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rPr>
              <a:t>’=?</a:t>
            </a:r>
            <a:endParaRPr lang="en-US" b="1" dirty="0">
              <a:ln w="0"/>
              <a:solidFill>
                <a:schemeClr val="accent2">
                  <a:lumMod val="75000"/>
                </a:schemeClr>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endParaRPr>
          </a:p>
          <a:p>
            <a:r>
              <a:rPr lang="en-US" b="1" dirty="0" smtClean="0">
                <a:ln w="0"/>
                <a:solidFill>
                  <a:schemeClr val="accent2">
                    <a:lumMod val="75000"/>
                  </a:schemeClr>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rPr>
              <a:t>q=10cm  </a:t>
            </a:r>
            <a:endParaRPr lang="fa-IR" b="1" dirty="0">
              <a:ln w="0"/>
              <a:solidFill>
                <a:schemeClr val="accent2">
                  <a:lumMod val="75000"/>
                </a:schemeClr>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endParaRPr>
          </a:p>
        </p:txBody>
      </p:sp>
      <p:sp>
        <p:nvSpPr>
          <p:cNvPr id="16" name="Right Arrow 15"/>
          <p:cNvSpPr/>
          <p:nvPr/>
        </p:nvSpPr>
        <p:spPr>
          <a:xfrm>
            <a:off x="2338961" y="4324511"/>
            <a:ext cx="1318639" cy="19544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9" name="Rectangle 18"/>
              <p:cNvSpPr/>
              <p:nvPr/>
            </p:nvSpPr>
            <p:spPr>
              <a:xfrm>
                <a:off x="3707745" y="4062901"/>
                <a:ext cx="3932102" cy="68044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i="1">
                              <a:latin typeface="Cambria Math" panose="02040503050406030204" pitchFamily="18" charset="0"/>
                            </a:rPr>
                            <m:t>𝐴</m:t>
                          </m:r>
                          <m:r>
                            <a:rPr lang="en-US" i="0">
                              <a:latin typeface="Cambria Math" panose="02040503050406030204" pitchFamily="18" charset="0"/>
                            </a:rPr>
                            <m:t>′</m:t>
                          </m:r>
                          <m:r>
                            <a:rPr lang="en-US" i="1">
                              <a:latin typeface="Cambria Math" panose="02040503050406030204" pitchFamily="18" charset="0"/>
                            </a:rPr>
                            <m:t>𝐵</m:t>
                          </m:r>
                          <m:r>
                            <a:rPr lang="en-US" i="0">
                              <a:latin typeface="Cambria Math" panose="02040503050406030204" pitchFamily="18" charset="0"/>
                            </a:rPr>
                            <m:t>′</m:t>
                          </m:r>
                        </m:num>
                        <m:den>
                          <m:r>
                            <a:rPr lang="en-US" i="1">
                              <a:latin typeface="Cambria Math" panose="02040503050406030204" pitchFamily="18" charset="0"/>
                            </a:rPr>
                            <m:t>𝐴𝐵</m:t>
                          </m:r>
                        </m:den>
                      </m:f>
                      <m:r>
                        <a:rPr lang="en-US" i="0">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𝑞</m:t>
                          </m:r>
                        </m:num>
                        <m:den>
                          <m:r>
                            <a:rPr lang="en-US" i="0">
                              <a:latin typeface="Cambria Math" panose="02040503050406030204" pitchFamily="18" charset="0"/>
                            </a:rPr>
                            <m:t>  </m:t>
                          </m:r>
                          <m:r>
                            <a:rPr lang="en-US" i="1">
                              <a:latin typeface="Cambria Math" panose="02040503050406030204" pitchFamily="18" charset="0"/>
                            </a:rPr>
                            <m:t>𝑝</m:t>
                          </m:r>
                          <m:r>
                            <a:rPr lang="en-US" i="0">
                              <a:latin typeface="Cambria Math" panose="02040503050406030204" pitchFamily="18" charset="0"/>
                            </a:rPr>
                            <m:t>    </m:t>
                          </m:r>
                        </m:den>
                      </m:f>
                      <m:r>
                        <a:rPr lang="en-US" b="0" i="1" smtClean="0">
                          <a:latin typeface="Cambria Math" panose="02040503050406030204" pitchFamily="18" charset="0"/>
                        </a:rPr>
                        <m:t>                           </m:t>
                      </m:r>
                      <m:f>
                        <m:fPr>
                          <m:ctrlPr>
                            <a:rPr lang="en-US" i="1">
                              <a:latin typeface="Cambria Math" panose="02040503050406030204" pitchFamily="18" charset="0"/>
                            </a:rPr>
                          </m:ctrlPr>
                        </m:fPr>
                        <m:num>
                          <m:r>
                            <a:rPr lang="en-US" i="1">
                              <a:latin typeface="Cambria Math" panose="02040503050406030204" pitchFamily="18" charset="0"/>
                            </a:rPr>
                            <m:t>𝐴</m:t>
                          </m:r>
                          <m:r>
                            <a:rPr lang="en-US" i="0">
                              <a:latin typeface="Cambria Math" panose="02040503050406030204" pitchFamily="18" charset="0"/>
                            </a:rPr>
                            <m:t>′</m:t>
                          </m:r>
                          <m:r>
                            <a:rPr lang="en-US" i="1">
                              <a:latin typeface="Cambria Math" panose="02040503050406030204" pitchFamily="18" charset="0"/>
                            </a:rPr>
                            <m:t>𝐵</m:t>
                          </m:r>
                          <m:r>
                            <a:rPr lang="en-US" i="0">
                              <a:latin typeface="Cambria Math" panose="02040503050406030204" pitchFamily="18" charset="0"/>
                            </a:rPr>
                            <m:t>′</m:t>
                          </m:r>
                        </m:num>
                        <m:den>
                          <m:r>
                            <a:rPr lang="en-US" i="0">
                              <a:latin typeface="Cambria Math" panose="02040503050406030204" pitchFamily="18" charset="0"/>
                            </a:rPr>
                            <m:t>50</m:t>
                          </m:r>
                        </m:den>
                      </m:f>
                      <m:r>
                        <a:rPr lang="en-US" i="0">
                          <a:latin typeface="Cambria Math" panose="02040503050406030204" pitchFamily="18" charset="0"/>
                        </a:rPr>
                        <m:t>=</m:t>
                      </m:r>
                      <m:f>
                        <m:fPr>
                          <m:ctrlPr>
                            <a:rPr lang="en-US" i="1">
                              <a:latin typeface="Cambria Math" panose="02040503050406030204" pitchFamily="18" charset="0"/>
                            </a:rPr>
                          </m:ctrlPr>
                        </m:fPr>
                        <m:num>
                          <m:r>
                            <a:rPr lang="en-US" i="0">
                              <a:latin typeface="Cambria Math" panose="02040503050406030204" pitchFamily="18" charset="0"/>
                            </a:rPr>
                            <m:t>10</m:t>
                          </m:r>
                        </m:num>
                        <m:den>
                          <m:r>
                            <a:rPr lang="en-US" i="0">
                              <a:latin typeface="Cambria Math" panose="02040503050406030204" pitchFamily="18" charset="0"/>
                            </a:rPr>
                            <m:t>200</m:t>
                          </m:r>
                        </m:den>
                      </m:f>
                    </m:oMath>
                  </m:oMathPara>
                </a14:m>
                <a:endParaRPr lang="en-US" dirty="0"/>
              </a:p>
            </p:txBody>
          </p:sp>
        </mc:Choice>
        <mc:Fallback xmlns="">
          <p:sp>
            <p:nvSpPr>
              <p:cNvPr id="19" name="Rectangle 18"/>
              <p:cNvSpPr>
                <a:spLocks noRot="1" noChangeAspect="1" noMove="1" noResize="1" noEditPoints="1" noAdjustHandles="1" noChangeArrowheads="1" noChangeShapeType="1" noTextEdit="1"/>
              </p:cNvSpPr>
              <p:nvPr/>
            </p:nvSpPr>
            <p:spPr>
              <a:xfrm>
                <a:off x="3707745" y="4062901"/>
                <a:ext cx="3932102" cy="680443"/>
              </a:xfrm>
              <a:prstGeom prst="rect">
                <a:avLst/>
              </a:prstGeom>
              <a:blipFill>
                <a:blip r:embed="rId3"/>
                <a:stretch>
                  <a:fillRect/>
                </a:stretch>
              </a:blipFill>
            </p:spPr>
            <p:txBody>
              <a:bodyPr/>
              <a:lstStyle/>
              <a:p>
                <a:r>
                  <a:rPr lang="en-US">
                    <a:noFill/>
                  </a:rPr>
                  <a:t> </a:t>
                </a:r>
              </a:p>
            </p:txBody>
          </p:sp>
        </mc:Fallback>
      </mc:AlternateContent>
      <p:sp>
        <p:nvSpPr>
          <p:cNvPr id="20" name="Right Arrow 19"/>
          <p:cNvSpPr/>
          <p:nvPr/>
        </p:nvSpPr>
        <p:spPr>
          <a:xfrm flipV="1">
            <a:off x="5153297" y="4324511"/>
            <a:ext cx="940526" cy="12433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ight Arrow 20"/>
          <p:cNvSpPr/>
          <p:nvPr/>
        </p:nvSpPr>
        <p:spPr>
          <a:xfrm>
            <a:off x="7641771" y="4391945"/>
            <a:ext cx="914400" cy="12801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3" name="Rectangle 22"/>
              <p:cNvSpPr/>
              <p:nvPr/>
            </p:nvSpPr>
            <p:spPr>
              <a:xfrm>
                <a:off x="8680286" y="4084061"/>
                <a:ext cx="2867452" cy="659283"/>
              </a:xfrm>
              <a:prstGeom prst="rect">
                <a:avLst/>
              </a:prstGeom>
            </p:spPr>
            <p:txBody>
              <a:bodyPr wrap="none">
                <a:spAutoFit/>
              </a:bodyPr>
              <a:lstStyle/>
              <a:p>
                <a:pPr marL="457200" marR="0" indent="-457200" algn="r">
                  <a:lnSpc>
                    <a:spcPct val="107000"/>
                  </a:lnSpc>
                  <a:spcBef>
                    <a:spcPts val="0"/>
                  </a:spcBef>
                  <a:spcAft>
                    <a:spcPts val="800"/>
                  </a:spcAft>
                </a:pPr>
                <a:r>
                  <a:rPr lang="en-US" sz="2400" dirty="0">
                    <a:solidFill>
                      <a:srgbClr val="000000"/>
                    </a:solidFill>
                    <a:effectLst>
                      <a:outerShdw blurRad="38100" dist="19050" dir="2700000" algn="tl">
                        <a:schemeClr val="dk1">
                          <a:alpha val="40000"/>
                        </a:schemeClr>
                      </a:outerShdw>
                    </a:effectLst>
                    <a:latin typeface="Calibri" panose="020F0502020204030204" pitchFamily="34" charset="0"/>
                    <a:ea typeface="Times New Roman" panose="02020603050405020304" pitchFamily="18" charset="0"/>
                    <a:cs typeface="Arial" panose="020B0604020202020204" pitchFamily="34" charset="0"/>
                  </a:rPr>
                  <a:t>A’B’=</a:t>
                </a:r>
                <a14:m>
                  <m:oMath xmlns:m="http://schemas.openxmlformats.org/officeDocument/2006/math">
                    <m:r>
                      <a:rPr lang="en-US" sz="2400" i="1">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Arial" panose="020B0604020202020204" pitchFamily="34" charset="0"/>
                      </a:rPr>
                      <m:t> </m:t>
                    </m:r>
                    <m:f>
                      <m:fPr>
                        <m:ctrlPr>
                          <a:rPr lang="en-US" sz="2400" i="1">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Arial" panose="020B0604020202020204" pitchFamily="34" charset="0"/>
                          </a:rPr>
                        </m:ctrlPr>
                      </m:fPr>
                      <m:num>
                        <m:r>
                          <a:rPr lang="en-US" sz="2400" i="1">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Arial" panose="020B0604020202020204" pitchFamily="34" charset="0"/>
                          </a:rPr>
                          <m:t>50</m:t>
                        </m:r>
                        <m:r>
                          <a:rPr lang="en-US" sz="2400" i="1">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Arial" panose="020B0604020202020204" pitchFamily="34" charset="0"/>
                          </a:rPr>
                          <m:t>×</m:t>
                        </m:r>
                        <m:r>
                          <a:rPr lang="en-US" sz="2400" i="1">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Arial" panose="020B0604020202020204" pitchFamily="34" charset="0"/>
                          </a:rPr>
                          <m:t>10</m:t>
                        </m:r>
                      </m:num>
                      <m:den>
                        <m:r>
                          <a:rPr lang="en-US" sz="2400" i="1">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Arial" panose="020B0604020202020204" pitchFamily="34" charset="0"/>
                          </a:rPr>
                          <m:t>200</m:t>
                        </m:r>
                      </m:den>
                    </m:f>
                    <m:r>
                      <a:rPr lang="en-US" sz="2400" i="1">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Arial" panose="020B0604020202020204" pitchFamily="34" charset="0"/>
                      </a:rPr>
                      <m:t>=</m:t>
                    </m:r>
                    <m:r>
                      <a:rPr lang="en-US" sz="2400" i="1">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Arial" panose="020B0604020202020204" pitchFamily="34" charset="0"/>
                      </a:rPr>
                      <m:t>2</m:t>
                    </m:r>
                    <m:r>
                      <a:rPr lang="en-US" sz="2400" i="1">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Arial" panose="020B0604020202020204" pitchFamily="34" charset="0"/>
                      </a:rPr>
                      <m:t>/</m:t>
                    </m:r>
                    <m:r>
                      <a:rPr lang="en-US" sz="2400" i="1">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Arial" panose="020B0604020202020204" pitchFamily="34" charset="0"/>
                      </a:rPr>
                      <m:t>5</m:t>
                    </m:r>
                    <m:r>
                      <a:rPr lang="en-US" sz="2400" i="1">
                        <a:ln>
                          <a:noFill/>
                        </a:ln>
                        <a:solidFill>
                          <a:srgbClr val="000000"/>
                        </a:solidFill>
                        <a:effectLst>
                          <a:outerShdw blurRad="38100" dist="19050" dir="2700000" algn="tl">
                            <a:schemeClr val="dk1">
                              <a:alpha val="40000"/>
                            </a:schemeClr>
                          </a:outerShdw>
                        </a:effectLst>
                        <a:latin typeface="Cambria Math" panose="02040503050406030204" pitchFamily="18" charset="0"/>
                        <a:ea typeface="Times New Roman" panose="02020603050405020304" pitchFamily="18" charset="0"/>
                        <a:cs typeface="Arial" panose="020B0604020202020204" pitchFamily="34" charset="0"/>
                      </a:rPr>
                      <m:t>𝑐𝑚</m:t>
                    </m:r>
                  </m:oMath>
                </a14:m>
                <a:endParaRPr lang="en-US" sz="1100" dirty="0">
                  <a:effectLst/>
                  <a:latin typeface="Calibri" panose="020F0502020204030204" pitchFamily="34" charset="0"/>
                  <a:ea typeface="Calibri" panose="020F0502020204030204" pitchFamily="34" charset="0"/>
                  <a:cs typeface="Arial" panose="020B0604020202020204" pitchFamily="34" charset="0"/>
                </a:endParaRPr>
              </a:p>
            </p:txBody>
          </p:sp>
        </mc:Choice>
        <mc:Fallback xmlns="">
          <p:sp>
            <p:nvSpPr>
              <p:cNvPr id="23" name="Rectangle 22"/>
              <p:cNvSpPr>
                <a:spLocks noRot="1" noChangeAspect="1" noMove="1" noResize="1" noEditPoints="1" noAdjustHandles="1" noChangeArrowheads="1" noChangeShapeType="1" noTextEdit="1"/>
              </p:cNvSpPr>
              <p:nvPr/>
            </p:nvSpPr>
            <p:spPr>
              <a:xfrm>
                <a:off x="8680286" y="4084061"/>
                <a:ext cx="2867452" cy="659283"/>
              </a:xfrm>
              <a:prstGeom prst="rect">
                <a:avLst/>
              </a:prstGeom>
              <a:blipFill>
                <a:blip r:embed="rId4"/>
                <a:stretch>
                  <a:fillRect l="-2766" b="-13889"/>
                </a:stretch>
              </a:blipFill>
            </p:spPr>
            <p:txBody>
              <a:bodyPr/>
              <a:lstStyle/>
              <a:p>
                <a:r>
                  <a:rPr lang="en-US">
                    <a:noFill/>
                  </a:rPr>
                  <a:t> </a:t>
                </a:r>
              </a:p>
            </p:txBody>
          </p:sp>
        </mc:Fallback>
      </mc:AlternateContent>
    </p:spTree>
    <p:custDataLst>
      <p:tags r:id="rId1"/>
    </p:custDataLst>
    <p:extLst>
      <p:ext uri="{BB962C8B-B14F-4D97-AF65-F5344CB8AC3E}">
        <p14:creationId xmlns:p14="http://schemas.microsoft.com/office/powerpoint/2010/main" val="3595245590"/>
      </p:ext>
    </p:extLst>
  </p:cSld>
  <p:clrMapOvr>
    <a:masterClrMapping/>
  </p:clrMapOvr>
  <p:transition spd="slow" advTm="53409">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left)">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wipe(left)">
                                      <p:cBhvr>
                                        <p:cTn id="30" dur="500"/>
                                        <p:tgtEl>
                                          <p:spTgt spid="19"/>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wipe(left)">
                                      <p:cBhvr>
                                        <p:cTn id="33" dur="500"/>
                                        <p:tgtEl>
                                          <p:spTgt spid="20"/>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wipe(left)">
                                      <p:cBhvr>
                                        <p:cTn id="38" dur="500"/>
                                        <p:tgtEl>
                                          <p:spTgt spid="21"/>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wipe(left)">
                                      <p:cBhvr>
                                        <p:cTn id="4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animBg="1"/>
      <p:bldP spid="10" grpId="0"/>
      <p:bldP spid="16" grpId="0" animBg="1"/>
      <p:bldP spid="19" grpId="0"/>
      <p:bldP spid="20" grpId="0" animBg="1"/>
      <p:bldP spid="21" grpId="0" animBg="1"/>
      <p:bldP spid="2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076994" y="249285"/>
            <a:ext cx="7110550" cy="2877457"/>
          </a:xfrm>
        </p:spPr>
        <p:txBody>
          <a:bodyPr>
            <a:normAutofit/>
          </a:bodyPr>
          <a:lstStyle/>
          <a:p>
            <a:pPr algn="ctr"/>
            <a:r>
              <a:rPr lang="fa-IR" sz="13800" dirty="0" smtClean="0"/>
              <a:t>فیزیک نور</a:t>
            </a:r>
            <a:endParaRPr lang="en-US" sz="13800" dirty="0"/>
          </a:p>
        </p:txBody>
      </p:sp>
      <p:sp>
        <p:nvSpPr>
          <p:cNvPr id="5" name="Subtitle 2"/>
          <p:cNvSpPr txBox="1">
            <a:spLocks/>
          </p:cNvSpPr>
          <p:nvPr/>
        </p:nvSpPr>
        <p:spPr>
          <a:xfrm>
            <a:off x="2903117" y="3414127"/>
            <a:ext cx="5328331" cy="653141"/>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1800" b="0" i="0" kern="1200" cap="all">
                <a:solidFill>
                  <a:schemeClr val="accent1"/>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charset="2"/>
              <a:buNone/>
              <a:defRPr sz="1600" b="0" i="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9pPr>
          </a:lstStyle>
          <a:p>
            <a:pPr algn="ctr" rtl="1"/>
            <a:r>
              <a:rPr lang="fa-IR" sz="3200" dirty="0" smtClean="0">
                <a:solidFill>
                  <a:srgbClr val="B4176D"/>
                </a:solidFill>
              </a:rPr>
              <a:t>با همکاری مبینا سلیمی</a:t>
            </a:r>
            <a:endParaRPr lang="en-US" sz="3200" dirty="0">
              <a:solidFill>
                <a:srgbClr val="B4176D"/>
              </a:solidFill>
            </a:endParaRPr>
          </a:p>
        </p:txBody>
      </p:sp>
      <p:sp>
        <p:nvSpPr>
          <p:cNvPr id="7" name="Subtitle 2"/>
          <p:cNvSpPr txBox="1">
            <a:spLocks/>
          </p:cNvSpPr>
          <p:nvPr/>
        </p:nvSpPr>
        <p:spPr>
          <a:xfrm>
            <a:off x="2968103" y="2599511"/>
            <a:ext cx="5328331" cy="653141"/>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1800" b="0" i="0" kern="1200" cap="all">
                <a:solidFill>
                  <a:schemeClr val="accent1"/>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charset="2"/>
              <a:buNone/>
              <a:defRPr sz="1600" b="0" i="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9pPr>
          </a:lstStyle>
          <a:p>
            <a:pPr algn="ctr" rtl="1"/>
            <a:r>
              <a:rPr lang="fa-IR" sz="3200" dirty="0" smtClean="0">
                <a:solidFill>
                  <a:srgbClr val="B4176D"/>
                </a:solidFill>
              </a:rPr>
              <a:t>نام استاد:زهرا یاوری</a:t>
            </a:r>
            <a:endParaRPr lang="en-US" sz="3200" dirty="0">
              <a:solidFill>
                <a:srgbClr val="B4176D"/>
              </a:solidFill>
            </a:endParaRPr>
          </a:p>
        </p:txBody>
      </p:sp>
      <p:sp>
        <p:nvSpPr>
          <p:cNvPr id="8" name="Subtitle 2"/>
          <p:cNvSpPr txBox="1">
            <a:spLocks/>
          </p:cNvSpPr>
          <p:nvPr/>
        </p:nvSpPr>
        <p:spPr>
          <a:xfrm>
            <a:off x="2301896" y="4124240"/>
            <a:ext cx="6530772" cy="460826"/>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1800" b="0" i="0" kern="1200" cap="all">
                <a:solidFill>
                  <a:schemeClr val="accent1"/>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charset="2"/>
              <a:buNone/>
              <a:defRPr sz="1600" b="0" i="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9pPr>
          </a:lstStyle>
          <a:p>
            <a:pPr algn="ctr" rtl="1"/>
            <a:r>
              <a:rPr lang="fa-IR" sz="2400" dirty="0" smtClean="0">
                <a:solidFill>
                  <a:srgbClr val="B4176D"/>
                </a:solidFill>
              </a:rPr>
              <a:t>آموزشکده فنی و حرفه ای دختران قزوین</a:t>
            </a:r>
            <a:endParaRPr lang="en-US" sz="2400" dirty="0">
              <a:solidFill>
                <a:srgbClr val="B4176D"/>
              </a:solidFill>
            </a:endParaRPr>
          </a:p>
        </p:txBody>
      </p:sp>
      <p:sp>
        <p:nvSpPr>
          <p:cNvPr id="9" name="Subtitle 2"/>
          <p:cNvSpPr txBox="1">
            <a:spLocks/>
          </p:cNvSpPr>
          <p:nvPr/>
        </p:nvSpPr>
        <p:spPr>
          <a:xfrm>
            <a:off x="2301896" y="4834353"/>
            <a:ext cx="6530772" cy="460826"/>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1800" b="0" i="0" kern="1200" cap="all">
                <a:solidFill>
                  <a:schemeClr val="accent1"/>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charset="2"/>
              <a:buNone/>
              <a:defRPr sz="1600" b="0" i="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9pPr>
          </a:lstStyle>
          <a:p>
            <a:pPr algn="ctr" rtl="1"/>
            <a:r>
              <a:rPr lang="fa-IR" sz="2400" dirty="0" smtClean="0">
                <a:solidFill>
                  <a:srgbClr val="B4176D"/>
                </a:solidFill>
              </a:rPr>
              <a:t>اسفند 1398</a:t>
            </a:r>
            <a:endParaRPr lang="en-US" sz="2400" dirty="0">
              <a:solidFill>
                <a:srgbClr val="B4176D"/>
              </a:solidFill>
            </a:endParaRPr>
          </a:p>
        </p:txBody>
      </p:sp>
    </p:spTree>
    <p:custDataLst>
      <p:tags r:id="rId1"/>
    </p:custDataLst>
    <p:extLst>
      <p:ext uri="{BB962C8B-B14F-4D97-AF65-F5344CB8AC3E}">
        <p14:creationId xmlns:p14="http://schemas.microsoft.com/office/powerpoint/2010/main" val="129102657"/>
      </p:ext>
    </p:extLst>
  </p:cSld>
  <p:clrMapOvr>
    <a:masterClrMapping/>
  </p:clrMapOvr>
  <p:transition spd="slow" advTm="20987">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circle(in)">
                                      <p:cBhvr>
                                        <p:cTn id="23"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18457" y="2397056"/>
            <a:ext cx="10946674" cy="1384995"/>
          </a:xfrm>
          <a:prstGeom prst="rect">
            <a:avLst/>
          </a:prstGeom>
        </p:spPr>
        <p:txBody>
          <a:bodyPr wrap="square">
            <a:spAutoFit/>
          </a:bodyPr>
          <a:lstStyle/>
          <a:p>
            <a:pPr lvl="0" algn="r"/>
            <a:r>
              <a:rPr lang="fa-IR" sz="2800" dirty="0" smtClean="0">
                <a:ln w="0"/>
                <a:solidFill>
                  <a:srgbClr val="B4176D"/>
                </a:solidFill>
                <a:effectLst>
                  <a:outerShdw blurRad="38100" dist="25400" dir="5400000" algn="ctr" rotWithShape="0">
                    <a:srgbClr val="6E747A">
                      <a:alpha val="43000"/>
                    </a:srgbClr>
                  </a:outerShdw>
                </a:effectLst>
                <a:latin typeface="Century Gothic" panose="020B0502020202020204" pitchFamily="34" charset="0"/>
                <a:ea typeface="Calibri" panose="020F0502020204030204" pitchFamily="34" charset="0"/>
              </a:rPr>
              <a:t>تمرین:</a:t>
            </a:r>
          </a:p>
          <a:p>
            <a:pPr lvl="0" algn="r"/>
            <a:r>
              <a:rPr lang="fa-IR" sz="2800" dirty="0" smtClean="0">
                <a:ln w="0"/>
                <a:effectLst>
                  <a:outerShdw blurRad="38100" dist="25400" dir="5400000" algn="ctr" rotWithShape="0">
                    <a:srgbClr val="6E747A">
                      <a:alpha val="43000"/>
                    </a:srgbClr>
                  </a:outerShdw>
                </a:effectLst>
                <a:latin typeface="Century Gothic" panose="020B0502020202020204" pitchFamily="34" charset="0"/>
                <a:ea typeface="Calibri" panose="020F0502020204030204" pitchFamily="34" charset="0"/>
              </a:rPr>
              <a:t>جسمی به طول 8سانتی متر را درفاصله 6سانتی تر از یک دوربین روزنه ای قرارداده ایم اگرطول تصویر4سانتی متر باشد عمق دوربین را بیابید.</a:t>
            </a:r>
            <a:endParaRPr lang="fa-IR" sz="2800" dirty="0">
              <a:ln w="0"/>
              <a:effectLst>
                <a:outerShdw blurRad="38100" dist="25400" dir="5400000" algn="ctr" rotWithShape="0">
                  <a:srgbClr val="6E747A">
                    <a:alpha val="43000"/>
                  </a:srgbClr>
                </a:outerShdw>
              </a:effectLst>
              <a:latin typeface="Century Gothic" panose="020B0502020202020204" pitchFamily="34" charset="0"/>
              <a:ea typeface="Calibri" panose="020F0502020204030204" pitchFamily="34" charset="0"/>
            </a:endParaRPr>
          </a:p>
        </p:txBody>
      </p:sp>
      <p:sp>
        <p:nvSpPr>
          <p:cNvPr id="6" name="Rectangle 5"/>
          <p:cNvSpPr/>
          <p:nvPr/>
        </p:nvSpPr>
        <p:spPr>
          <a:xfrm>
            <a:off x="2338961" y="792593"/>
            <a:ext cx="6936377" cy="816827"/>
          </a:xfrm>
          <a:prstGeom prst="rect">
            <a:avLst/>
          </a:prstGeom>
        </p:spPr>
        <p:txBody>
          <a:bodyPr wrap="square">
            <a:spAutoFit/>
          </a:bodyPr>
          <a:lstStyle/>
          <a:p>
            <a:pPr lvl="0" algn="ctr">
              <a:lnSpc>
                <a:spcPct val="107000"/>
              </a:lnSpc>
              <a:spcAft>
                <a:spcPts val="800"/>
              </a:spcAft>
            </a:pPr>
            <a:r>
              <a:rPr lang="fa-IR" sz="4400" b="1" dirty="0">
                <a:solidFill>
                  <a:srgbClr val="B4176D"/>
                </a:solidFill>
                <a:effectLst>
                  <a:outerShdw blurRad="38100" dist="19050" dir="2700000" algn="tl">
                    <a:prstClr val="black">
                      <a:alpha val="40000"/>
                    </a:prstClr>
                  </a:outerShdw>
                </a:effectLst>
                <a:latin typeface="Arabic Typesetting" panose="03020402040406030203" pitchFamily="66" charset="-78"/>
                <a:ea typeface="Calibri" panose="020F0502020204030204" pitchFamily="34" charset="0"/>
              </a:rPr>
              <a:t>کلیات مباحث نور</a:t>
            </a:r>
            <a:endParaRPr lang="en-US" sz="1400" b="1" dirty="0">
              <a:solidFill>
                <a:srgbClr val="B4176D"/>
              </a:solidFill>
              <a:latin typeface="Arabic Typesetting" panose="03020402040406030203" pitchFamily="66" charset="-78"/>
              <a:ea typeface="Calibri" panose="020F0502020204030204" pitchFamily="34" charset="0"/>
            </a:endParaRPr>
          </a:p>
        </p:txBody>
      </p:sp>
    </p:spTree>
    <p:custDataLst>
      <p:tags r:id="rId1"/>
    </p:custDataLst>
    <p:extLst>
      <p:ext uri="{BB962C8B-B14F-4D97-AF65-F5344CB8AC3E}">
        <p14:creationId xmlns:p14="http://schemas.microsoft.com/office/powerpoint/2010/main" val="1574849056"/>
      </p:ext>
    </p:extLst>
  </p:cSld>
  <p:clrMapOvr>
    <a:masterClrMapping/>
  </p:clrMapOvr>
  <p:transition spd="slow" advTm="15003">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338961" y="792593"/>
            <a:ext cx="6936377" cy="816827"/>
          </a:xfrm>
          <a:prstGeom prst="rect">
            <a:avLst/>
          </a:prstGeom>
        </p:spPr>
        <p:txBody>
          <a:bodyPr wrap="square">
            <a:spAutoFit/>
          </a:bodyPr>
          <a:lstStyle/>
          <a:p>
            <a:pPr lvl="0" algn="ctr">
              <a:lnSpc>
                <a:spcPct val="107000"/>
              </a:lnSpc>
              <a:spcAft>
                <a:spcPts val="800"/>
              </a:spcAft>
            </a:pPr>
            <a:r>
              <a:rPr lang="fa-IR" sz="4400" b="1" dirty="0" smtClean="0">
                <a:solidFill>
                  <a:srgbClr val="B4176D"/>
                </a:solidFill>
                <a:effectLst>
                  <a:outerShdw blurRad="38100" dist="19050" dir="2700000" algn="tl">
                    <a:prstClr val="black">
                      <a:alpha val="40000"/>
                    </a:prstClr>
                  </a:outerShdw>
                </a:effectLst>
                <a:latin typeface="Arabic Typesetting" panose="03020402040406030203" pitchFamily="66" charset="-78"/>
                <a:ea typeface="Calibri" panose="020F0502020204030204" pitchFamily="34" charset="0"/>
              </a:rPr>
              <a:t>بازتاب نور</a:t>
            </a:r>
            <a:endParaRPr lang="en-US" sz="1400" b="1" dirty="0">
              <a:solidFill>
                <a:srgbClr val="B4176D"/>
              </a:solidFill>
              <a:latin typeface="Arabic Typesetting" panose="03020402040406030203" pitchFamily="66" charset="-78"/>
              <a:ea typeface="Calibri" panose="020F0502020204030204" pitchFamily="34" charset="0"/>
            </a:endParaRPr>
          </a:p>
        </p:txBody>
      </p:sp>
      <p:sp>
        <p:nvSpPr>
          <p:cNvPr id="6" name="Rectangle 5"/>
          <p:cNvSpPr/>
          <p:nvPr/>
        </p:nvSpPr>
        <p:spPr>
          <a:xfrm>
            <a:off x="195943" y="2253365"/>
            <a:ext cx="11469188" cy="3539430"/>
          </a:xfrm>
          <a:prstGeom prst="rect">
            <a:avLst/>
          </a:prstGeom>
        </p:spPr>
        <p:txBody>
          <a:bodyPr wrap="square">
            <a:spAutoFit/>
            <a:scene3d>
              <a:camera prst="orthographicFront"/>
              <a:lightRig rig="threePt" dir="t"/>
            </a:scene3d>
            <a:sp3d extrusionH="57150">
              <a:bevelT w="38100" h="38100" prst="relaxedInset"/>
            </a:sp3d>
          </a:bodyPr>
          <a:lstStyle/>
          <a:p>
            <a:pPr lvl="0" algn="r"/>
            <a:r>
              <a:rPr lang="fa-IR" sz="2800" b="1" dirty="0" smtClean="0">
                <a:ln w="0"/>
                <a:solidFill>
                  <a:schemeClr val="accent1"/>
                </a:solidFill>
                <a:effectLst>
                  <a:outerShdw blurRad="38100" dist="25400" dir="5400000" algn="ctr" rotWithShape="0">
                    <a:srgbClr val="6E747A">
                      <a:alpha val="43000"/>
                    </a:srgbClr>
                  </a:outerShdw>
                </a:effectLst>
                <a:latin typeface="Century Gothic" panose="020B0502020202020204" pitchFamily="34" charset="0"/>
                <a:ea typeface="Calibri" panose="020F0502020204030204" pitchFamily="34" charset="0"/>
              </a:rPr>
              <a:t>بازتاب نور:</a:t>
            </a:r>
          </a:p>
          <a:p>
            <a:pPr lvl="0" algn="r"/>
            <a:r>
              <a:rPr lang="fa-IR" sz="2800" dirty="0" smtClean="0">
                <a:ln w="0"/>
                <a:effectLst>
                  <a:outerShdw blurRad="38100" dist="25400" dir="5400000" algn="ctr" rotWithShape="0">
                    <a:srgbClr val="6E747A">
                      <a:alpha val="43000"/>
                    </a:srgbClr>
                  </a:outerShdw>
                </a:effectLst>
                <a:latin typeface="Century Gothic" panose="020B0502020202020204" pitchFamily="34" charset="0"/>
                <a:ea typeface="Calibri" panose="020F0502020204030204" pitchFamily="34" charset="0"/>
              </a:rPr>
              <a:t>به طور کلی هنگام عبور پرتوهای نوراز یک محیط شفاف به محیط شفاف دیگربا حالتهای زیر روبرو می شویم:</a:t>
            </a:r>
          </a:p>
          <a:p>
            <a:pPr lvl="0" algn="r"/>
            <a:r>
              <a:rPr lang="fa-IR" sz="2800" dirty="0" smtClean="0">
                <a:ln w="0"/>
                <a:effectLst>
                  <a:outerShdw blurRad="38100" dist="25400" dir="5400000" algn="ctr" rotWithShape="0">
                    <a:srgbClr val="6E747A">
                      <a:alpha val="43000"/>
                    </a:srgbClr>
                  </a:outerShdw>
                </a:effectLst>
                <a:latin typeface="Century Gothic" panose="020B0502020202020204" pitchFamily="34" charset="0"/>
                <a:ea typeface="Calibri" panose="020F0502020204030204" pitchFamily="34" charset="0"/>
              </a:rPr>
              <a:t>- تمام پرتوها جذب می شوند که چنین سطحی را جذب کننده کامل یا سیاه کامل مینامیم(مبحث سایه ونیمسایه)</a:t>
            </a:r>
          </a:p>
          <a:p>
            <a:pPr lvl="0" algn="r"/>
            <a:r>
              <a:rPr lang="fa-IR" sz="2800" dirty="0" smtClean="0">
                <a:ln w="0"/>
                <a:effectLst>
                  <a:outerShdw blurRad="38100" dist="25400" dir="5400000" algn="ctr" rotWithShape="0">
                    <a:srgbClr val="6E747A">
                      <a:alpha val="43000"/>
                    </a:srgbClr>
                  </a:outerShdw>
                </a:effectLst>
                <a:latin typeface="Century Gothic" panose="020B0502020202020204" pitchFamily="34" charset="0"/>
                <a:ea typeface="Calibri" panose="020F0502020204030204" pitchFamily="34" charset="0"/>
              </a:rPr>
              <a:t>- تمام پرتوها‌بازتابیده می‌شوند،یعنی به همان محیط اول بازمی‌گردند که‌این پدیده را بازتاب نور می‌نامیم وسطح مورد نظر را سفید کامل می‌گوییم(مبحث آینه‌ها)</a:t>
            </a:r>
          </a:p>
          <a:p>
            <a:pPr lvl="0" algn="r"/>
            <a:r>
              <a:rPr lang="fa-IR" sz="2800" dirty="0" smtClean="0">
                <a:ln w="0"/>
                <a:effectLst>
                  <a:outerShdw blurRad="38100" dist="25400" dir="5400000" algn="ctr" rotWithShape="0">
                    <a:srgbClr val="6E747A">
                      <a:alpha val="43000"/>
                    </a:srgbClr>
                  </a:outerShdw>
                </a:effectLst>
                <a:latin typeface="Century Gothic" panose="020B0502020202020204" pitchFamily="34" charset="0"/>
                <a:ea typeface="Calibri" panose="020F0502020204030204" pitchFamily="34" charset="0"/>
              </a:rPr>
              <a:t>- قسمتی ازپرتوها جذب وقسمتی درمحیط جدید انتشار می یابند‌که این پدیده را شکست نور می نامیم</a:t>
            </a:r>
          </a:p>
        </p:txBody>
      </p:sp>
    </p:spTree>
    <p:custDataLst>
      <p:tags r:id="rId1"/>
    </p:custDataLst>
    <p:extLst>
      <p:ext uri="{BB962C8B-B14F-4D97-AF65-F5344CB8AC3E}">
        <p14:creationId xmlns:p14="http://schemas.microsoft.com/office/powerpoint/2010/main" val="3312182311"/>
      </p:ext>
    </p:extLst>
  </p:cSld>
  <p:clrMapOvr>
    <a:masterClrMapping/>
  </p:clrMapOvr>
  <p:transition spd="slow" advTm="55292">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338961" y="792593"/>
            <a:ext cx="6936377" cy="816827"/>
          </a:xfrm>
          <a:prstGeom prst="rect">
            <a:avLst/>
          </a:prstGeom>
        </p:spPr>
        <p:txBody>
          <a:bodyPr wrap="square">
            <a:spAutoFit/>
          </a:bodyPr>
          <a:lstStyle/>
          <a:p>
            <a:pPr lvl="0" algn="ctr">
              <a:lnSpc>
                <a:spcPct val="107000"/>
              </a:lnSpc>
              <a:spcAft>
                <a:spcPts val="800"/>
              </a:spcAft>
            </a:pPr>
            <a:r>
              <a:rPr lang="fa-IR" sz="4400" b="1" dirty="0" smtClean="0">
                <a:solidFill>
                  <a:srgbClr val="B4176D"/>
                </a:solidFill>
                <a:effectLst>
                  <a:outerShdw blurRad="38100" dist="19050" dir="2700000" algn="tl">
                    <a:prstClr val="black">
                      <a:alpha val="40000"/>
                    </a:prstClr>
                  </a:outerShdw>
                </a:effectLst>
                <a:latin typeface="Arabic Typesetting" panose="03020402040406030203" pitchFamily="66" charset="-78"/>
                <a:ea typeface="Calibri" panose="020F0502020204030204" pitchFamily="34" charset="0"/>
              </a:rPr>
              <a:t>انواع بازتاب نور</a:t>
            </a:r>
            <a:endParaRPr lang="en-US" sz="1400" b="1" dirty="0">
              <a:solidFill>
                <a:srgbClr val="B4176D"/>
              </a:solidFill>
              <a:latin typeface="Arabic Typesetting" panose="03020402040406030203" pitchFamily="66" charset="-78"/>
              <a:ea typeface="Calibri" panose="020F0502020204030204" pitchFamily="34" charset="0"/>
            </a:endParaRPr>
          </a:p>
        </p:txBody>
      </p:sp>
      <p:sp>
        <p:nvSpPr>
          <p:cNvPr id="6" name="Rectangle 5"/>
          <p:cNvSpPr/>
          <p:nvPr/>
        </p:nvSpPr>
        <p:spPr>
          <a:xfrm>
            <a:off x="2652469" y="3431289"/>
            <a:ext cx="6936377" cy="322845"/>
          </a:xfrm>
          <a:prstGeom prst="rect">
            <a:avLst/>
          </a:prstGeom>
        </p:spPr>
        <p:txBody>
          <a:bodyPr wrap="square">
            <a:spAutoFit/>
          </a:bodyPr>
          <a:lstStyle/>
          <a:p>
            <a:pPr lvl="0" algn="ctr">
              <a:lnSpc>
                <a:spcPct val="107000"/>
              </a:lnSpc>
              <a:spcAft>
                <a:spcPts val="800"/>
              </a:spcAft>
            </a:pPr>
            <a:endParaRPr lang="en-US" sz="1400" b="1" dirty="0">
              <a:solidFill>
                <a:srgbClr val="B4176D"/>
              </a:solidFill>
              <a:latin typeface="Arabic Typesetting" panose="03020402040406030203" pitchFamily="66" charset="-78"/>
              <a:ea typeface="Calibri" panose="020F0502020204030204" pitchFamily="34" charset="0"/>
            </a:endParaRPr>
          </a:p>
        </p:txBody>
      </p:sp>
      <p:sp>
        <p:nvSpPr>
          <p:cNvPr id="7" name="Rectangle 6"/>
          <p:cNvSpPr/>
          <p:nvPr/>
        </p:nvSpPr>
        <p:spPr>
          <a:xfrm>
            <a:off x="757646" y="2378117"/>
            <a:ext cx="11434354" cy="2246769"/>
          </a:xfrm>
          <a:prstGeom prst="rect">
            <a:avLst/>
          </a:prstGeom>
        </p:spPr>
        <p:txBody>
          <a:bodyPr wrap="square">
            <a:spAutoFit/>
            <a:scene3d>
              <a:camera prst="orthographicFront"/>
              <a:lightRig rig="threePt" dir="t"/>
            </a:scene3d>
            <a:sp3d extrusionH="57150">
              <a:bevelT w="38100" h="38100" prst="relaxedInset"/>
            </a:sp3d>
          </a:bodyPr>
          <a:lstStyle/>
          <a:p>
            <a:pPr lvl="1" algn="r"/>
            <a:r>
              <a:rPr lang="fa-IR" sz="2800" b="1" dirty="0" smtClean="0">
                <a:ln w="0"/>
                <a:solidFill>
                  <a:schemeClr val="accent1"/>
                </a:solidFill>
                <a:effectLst>
                  <a:outerShdw blurRad="38100" dist="25400" dir="5400000" algn="ctr" rotWithShape="0">
                    <a:srgbClr val="6E747A">
                      <a:alpha val="43000"/>
                    </a:srgbClr>
                  </a:outerShdw>
                </a:effectLst>
                <a:latin typeface="Century Gothic" panose="020B0502020202020204" pitchFamily="34" charset="0"/>
                <a:ea typeface="Calibri" panose="020F0502020204030204" pitchFamily="34" charset="0"/>
              </a:rPr>
              <a:t>انواع بازتاب نور:</a:t>
            </a:r>
          </a:p>
          <a:p>
            <a:pPr lvl="1" algn="r"/>
            <a:r>
              <a:rPr lang="fa-IR" sz="2800" dirty="0" smtClean="0">
                <a:ln w="0"/>
                <a:effectLst>
                  <a:outerShdw blurRad="38100" dist="25400" dir="5400000" algn="ctr" rotWithShape="0">
                    <a:srgbClr val="6E747A">
                      <a:alpha val="43000"/>
                    </a:srgbClr>
                  </a:outerShdw>
                </a:effectLst>
                <a:latin typeface="Century Gothic" panose="020B0502020202020204" pitchFamily="34" charset="0"/>
                <a:ea typeface="Calibri" panose="020F0502020204030204" pitchFamily="34" charset="0"/>
              </a:rPr>
              <a:t>بازتاب منظم نور:اگر دسته پرتوهای موازی پس از برخورد به سطحی به طور موازی باز تابیده شوند،این پدیده بازتاب منظم نامیده می‌شود.</a:t>
            </a:r>
          </a:p>
          <a:p>
            <a:pPr lvl="1" algn="r"/>
            <a:r>
              <a:rPr lang="fa-IR" sz="2800" dirty="0" smtClean="0">
                <a:ln w="0"/>
                <a:effectLst>
                  <a:outerShdw blurRad="38100" dist="25400" dir="5400000" algn="ctr" rotWithShape="0">
                    <a:srgbClr val="6E747A">
                      <a:alpha val="43000"/>
                    </a:srgbClr>
                  </a:outerShdw>
                </a:effectLst>
                <a:latin typeface="Century Gothic" panose="020B0502020202020204" pitchFamily="34" charset="0"/>
                <a:ea typeface="Calibri" panose="020F0502020204030204" pitchFamily="34" charset="0"/>
              </a:rPr>
              <a:t>بازتاب نامنظم نور:هرگاه یک دسته پرتو موازی نور به سطح ناهمواری بتابند پرتوهای بازتابیده غیرموازی ونامنظم خواهند بود.</a:t>
            </a:r>
            <a:endParaRPr lang="fa-IR" sz="2800" dirty="0">
              <a:ln w="0"/>
              <a:effectLst>
                <a:outerShdw blurRad="38100" dist="25400" dir="5400000" algn="ctr" rotWithShape="0">
                  <a:srgbClr val="6E747A">
                    <a:alpha val="43000"/>
                  </a:srgbClr>
                </a:outerShdw>
              </a:effectLst>
              <a:latin typeface="Century Gothic" panose="020B0502020202020204" pitchFamily="34" charset="0"/>
              <a:ea typeface="Calibri" panose="020F0502020204030204" pitchFamily="34" charset="0"/>
            </a:endParaRPr>
          </a:p>
        </p:txBody>
      </p:sp>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336220" y="4272117"/>
            <a:ext cx="5547905" cy="24780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ustDataLst>
      <p:tags r:id="rId1"/>
    </p:custDataLst>
    <p:extLst>
      <p:ext uri="{BB962C8B-B14F-4D97-AF65-F5344CB8AC3E}">
        <p14:creationId xmlns:p14="http://schemas.microsoft.com/office/powerpoint/2010/main" val="420988353"/>
      </p:ext>
    </p:extLst>
  </p:cSld>
  <p:clrMapOvr>
    <a:masterClrMapping/>
  </p:clrMapOvr>
  <p:transition spd="slow" advTm="44337">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sz="4400" b="1" dirty="0" smtClean="0">
                <a:solidFill>
                  <a:srgbClr val="B4176D"/>
                </a:solidFill>
                <a:effectLst>
                  <a:outerShdw blurRad="38100" dist="19050" dir="2700000" algn="tl">
                    <a:prstClr val="black">
                      <a:alpha val="40000"/>
                    </a:prstClr>
                  </a:outerShdw>
                </a:effectLst>
                <a:latin typeface="Arabic Typesetting" panose="03020402040406030203" pitchFamily="66" charset="-78"/>
                <a:cs typeface="Arial" panose="020B0604020202020204" pitchFamily="34" charset="0"/>
              </a:rPr>
              <a:t>آینه ‌تخت                      </a:t>
            </a:r>
            <a:endParaRPr lang="en-US" dirty="0"/>
          </a:p>
        </p:txBody>
      </p:sp>
      <p:sp>
        <p:nvSpPr>
          <p:cNvPr id="4" name="Rectangle 3"/>
          <p:cNvSpPr/>
          <p:nvPr/>
        </p:nvSpPr>
        <p:spPr>
          <a:xfrm>
            <a:off x="613954" y="2488683"/>
            <a:ext cx="11161396" cy="1815882"/>
          </a:xfrm>
          <a:prstGeom prst="rect">
            <a:avLst/>
          </a:prstGeom>
        </p:spPr>
        <p:txBody>
          <a:bodyPr wrap="square">
            <a:spAutoFit/>
          </a:bodyPr>
          <a:lstStyle/>
          <a:p>
            <a:pPr lvl="1" algn="r"/>
            <a:r>
              <a:rPr lang="fa-IR" sz="2800" b="1" dirty="0" smtClean="0">
                <a:ln w="0"/>
                <a:solidFill>
                  <a:srgbClr val="B4176D"/>
                </a:solidFill>
                <a:effectLst>
                  <a:outerShdw blurRad="38100" dist="25400" dir="5400000" algn="ctr" rotWithShape="0">
                    <a:srgbClr val="6E747A">
                      <a:alpha val="43000"/>
                    </a:srgbClr>
                  </a:outerShdw>
                </a:effectLst>
                <a:latin typeface="Century Gothic" panose="020B0502020202020204" pitchFamily="34" charset="0"/>
                <a:ea typeface="Calibri" panose="020F0502020204030204" pitchFamily="34" charset="0"/>
              </a:rPr>
              <a:t>آینه تخت:</a:t>
            </a:r>
          </a:p>
          <a:p>
            <a:pPr lvl="1" algn="r"/>
            <a:r>
              <a:rPr lang="fa-IR" sz="2800" dirty="0" smtClean="0">
                <a:ln w="0"/>
                <a:effectLst>
                  <a:outerShdw blurRad="38100" dist="25400" dir="5400000" algn="ctr" rotWithShape="0">
                    <a:srgbClr val="6E747A">
                      <a:alpha val="43000"/>
                    </a:srgbClr>
                  </a:outerShdw>
                </a:effectLst>
                <a:latin typeface="Century Gothic" panose="020B0502020202020204" pitchFamily="34" charset="0"/>
                <a:ea typeface="Calibri" panose="020F0502020204030204" pitchFamily="34" charset="0"/>
              </a:rPr>
              <a:t>همان آینه هایی هستند که به طور روزمره در محل کار، منزل، آرایشگاه و...ازآنها استفاده می‌کنیم.</a:t>
            </a:r>
          </a:p>
          <a:p>
            <a:pPr lvl="1" algn="r"/>
            <a:r>
              <a:rPr lang="fa-IR" sz="2800" b="1" dirty="0" smtClean="0">
                <a:ln w="0"/>
                <a:solidFill>
                  <a:srgbClr val="B4176D"/>
                </a:solidFill>
                <a:effectLst>
                  <a:outerShdw blurRad="38100" dist="25400" dir="5400000" algn="ctr" rotWithShape="0">
                    <a:srgbClr val="6E747A">
                      <a:alpha val="43000"/>
                    </a:srgbClr>
                  </a:outerShdw>
                </a:effectLst>
                <a:latin typeface="Century Gothic" panose="020B0502020202020204" pitchFamily="34" charset="0"/>
                <a:ea typeface="Calibri" panose="020F0502020204030204" pitchFamily="34" charset="0"/>
              </a:rPr>
              <a:t>مطابق شکل زیر پرتوهای تابش وبازتابش برای یک آینه تخت رسم شده اند:</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759" y="4448256"/>
            <a:ext cx="6230983" cy="2314575"/>
          </a:xfrm>
          <a:prstGeom prst="rect">
            <a:avLst/>
          </a:prstGeom>
        </p:spPr>
      </p:pic>
    </p:spTree>
    <p:custDataLst>
      <p:tags r:id="rId1"/>
    </p:custDataLst>
    <p:extLst>
      <p:ext uri="{BB962C8B-B14F-4D97-AF65-F5344CB8AC3E}">
        <p14:creationId xmlns:p14="http://schemas.microsoft.com/office/powerpoint/2010/main" val="912781875"/>
      </p:ext>
    </p:extLst>
  </p:cSld>
  <p:clrMapOvr>
    <a:masterClrMapping/>
  </p:clrMapOvr>
  <p:transition spd="slow" advTm="54974">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checkerboard(across)">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sz="4400" b="1" dirty="0" smtClean="0">
                <a:solidFill>
                  <a:srgbClr val="B4176D"/>
                </a:solidFill>
                <a:effectLst>
                  <a:outerShdw blurRad="38100" dist="19050" dir="2700000" algn="tl">
                    <a:prstClr val="black">
                      <a:alpha val="40000"/>
                    </a:prstClr>
                  </a:outerShdw>
                </a:effectLst>
                <a:latin typeface="Arabic Typesetting" panose="03020402040406030203" pitchFamily="66" charset="-78"/>
                <a:cs typeface="Arial" panose="020B0604020202020204" pitchFamily="34" charset="0"/>
              </a:rPr>
              <a:t>آینه تخت                     </a:t>
            </a:r>
            <a:endParaRPr lang="en-US" dirty="0"/>
          </a:p>
        </p:txBody>
      </p:sp>
      <p:sp>
        <p:nvSpPr>
          <p:cNvPr id="3" name="Content Placeholder 2"/>
          <p:cNvSpPr>
            <a:spLocks noGrp="1"/>
          </p:cNvSpPr>
          <p:nvPr>
            <p:ph idx="1"/>
          </p:nvPr>
        </p:nvSpPr>
        <p:spPr>
          <a:xfrm>
            <a:off x="2957629" y="2303054"/>
            <a:ext cx="8761412" cy="3416300"/>
          </a:xfrm>
        </p:spPr>
        <p:txBody>
          <a:bodyPr/>
          <a:lstStyle/>
          <a:p>
            <a:pPr marL="457200" lvl="1" indent="0" algn="r">
              <a:spcBef>
                <a:spcPts val="0"/>
              </a:spcBef>
              <a:buClrTx/>
              <a:buSzTx/>
              <a:buNone/>
            </a:pPr>
            <a:r>
              <a:rPr lang="fa-IR" sz="2800" b="1" dirty="0" smtClean="0">
                <a:ln w="0"/>
                <a:solidFill>
                  <a:srgbClr val="B4176D"/>
                </a:solidFill>
                <a:effectLst>
                  <a:outerShdw blurRad="38100" dist="25400" dir="5400000" algn="ctr" rotWithShape="0">
                    <a:srgbClr val="6E747A">
                      <a:alpha val="43000"/>
                    </a:srgbClr>
                  </a:outerShdw>
                </a:effectLst>
                <a:latin typeface="Century Gothic" panose="020B0502020202020204" pitchFamily="34" charset="0"/>
                <a:ea typeface="Calibri" panose="020F0502020204030204" pitchFamily="34" charset="0"/>
              </a:rPr>
              <a:t>قوانین بازتاب در آینه تخت:</a:t>
            </a:r>
          </a:p>
          <a:p>
            <a:pPr marL="457200" lvl="1" indent="0" algn="r">
              <a:spcBef>
                <a:spcPts val="0"/>
              </a:spcBef>
              <a:buClrTx/>
              <a:buSzTx/>
              <a:buNone/>
            </a:pPr>
            <a:endParaRPr lang="fa-IR" sz="2800" b="1" dirty="0" smtClean="0">
              <a:ln w="0"/>
              <a:solidFill>
                <a:srgbClr val="B4176D"/>
              </a:solidFill>
              <a:effectLst>
                <a:outerShdw blurRad="38100" dist="25400" dir="5400000" algn="ctr" rotWithShape="0">
                  <a:srgbClr val="6E747A">
                    <a:alpha val="43000"/>
                  </a:srgbClr>
                </a:outerShdw>
              </a:effectLst>
              <a:latin typeface="Century Gothic" panose="020B0502020202020204" pitchFamily="34" charset="0"/>
              <a:ea typeface="Calibri" panose="020F0502020204030204" pitchFamily="34" charset="0"/>
            </a:endParaRPr>
          </a:p>
          <a:p>
            <a:pPr marL="457200" lvl="1" indent="0" algn="r">
              <a:spcBef>
                <a:spcPts val="0"/>
              </a:spcBef>
              <a:buClrTx/>
              <a:buSzTx/>
              <a:buNone/>
            </a:pPr>
            <a:r>
              <a:rPr lang="fa-IR" sz="2800" dirty="0" smtClean="0">
                <a:ln w="0"/>
                <a:solidFill>
                  <a:schemeClr val="accent1"/>
                </a:solidFill>
                <a:effectLst>
                  <a:outerShdw blurRad="38100" dist="25400" dir="5400000" algn="ctr" rotWithShape="0">
                    <a:srgbClr val="6E747A">
                      <a:alpha val="43000"/>
                    </a:srgbClr>
                  </a:outerShdw>
                </a:effectLst>
                <a:latin typeface="Century Gothic" panose="020B0502020202020204" pitchFamily="34" charset="0"/>
                <a:ea typeface="Calibri" panose="020F0502020204030204" pitchFamily="34" charset="0"/>
              </a:rPr>
              <a:t>قانون اول: </a:t>
            </a:r>
            <a:r>
              <a:rPr lang="fa-IR" sz="2800" dirty="0">
                <a:ln w="0"/>
                <a:solidFill>
                  <a:schemeClr val="tx1"/>
                </a:solidFill>
                <a:effectLst>
                  <a:outerShdw blurRad="38100" dist="25400" dir="5400000" algn="ctr" rotWithShape="0">
                    <a:srgbClr val="6E747A">
                      <a:alpha val="43000"/>
                    </a:srgbClr>
                  </a:outerShdw>
                </a:effectLst>
                <a:latin typeface="Century Gothic" panose="020B0502020202020204" pitchFamily="34" charset="0"/>
                <a:ea typeface="Calibri" panose="020F0502020204030204" pitchFamily="34" charset="0"/>
              </a:rPr>
              <a:t>پرتو تابش،پرتو بازتابش وخط عمود بر آینه هرسه دریک نقطه مشترک ودریک صفحه اند</a:t>
            </a:r>
            <a:r>
              <a:rPr lang="fa-IR" sz="2800" dirty="0" smtClean="0">
                <a:ln w="0"/>
                <a:solidFill>
                  <a:schemeClr val="tx1"/>
                </a:solidFill>
                <a:effectLst>
                  <a:outerShdw blurRad="38100" dist="25400" dir="5400000" algn="ctr" rotWithShape="0">
                    <a:srgbClr val="6E747A">
                      <a:alpha val="43000"/>
                    </a:srgbClr>
                  </a:outerShdw>
                </a:effectLst>
                <a:latin typeface="Century Gothic" panose="020B0502020202020204" pitchFamily="34" charset="0"/>
                <a:ea typeface="Calibri" panose="020F0502020204030204" pitchFamily="34" charset="0"/>
              </a:rPr>
              <a:t>. </a:t>
            </a:r>
          </a:p>
          <a:p>
            <a:pPr marL="457200" lvl="1" indent="0" algn="r">
              <a:spcBef>
                <a:spcPts val="0"/>
              </a:spcBef>
              <a:buClrTx/>
              <a:buSzTx/>
              <a:buNone/>
            </a:pPr>
            <a:endParaRPr lang="fa-IR" sz="2800" b="1" dirty="0" smtClean="0">
              <a:ln w="0"/>
              <a:solidFill>
                <a:srgbClr val="B4176D"/>
              </a:solidFill>
              <a:effectLst>
                <a:outerShdw blurRad="38100" dist="25400" dir="5400000" algn="ctr" rotWithShape="0">
                  <a:srgbClr val="6E747A">
                    <a:alpha val="43000"/>
                  </a:srgbClr>
                </a:outerShdw>
              </a:effectLst>
              <a:latin typeface="Century Gothic" panose="020B0502020202020204" pitchFamily="34" charset="0"/>
              <a:ea typeface="Calibri" panose="020F0502020204030204" pitchFamily="34" charset="0"/>
            </a:endParaRPr>
          </a:p>
          <a:p>
            <a:pPr marL="457200" lvl="1" indent="0" algn="r">
              <a:spcBef>
                <a:spcPts val="0"/>
              </a:spcBef>
              <a:buClrTx/>
              <a:buSzTx/>
              <a:buNone/>
            </a:pPr>
            <a:r>
              <a:rPr lang="fa-IR" sz="2800" b="1" dirty="0" smtClean="0">
                <a:ln w="0"/>
                <a:solidFill>
                  <a:srgbClr val="B4176D"/>
                </a:solidFill>
                <a:effectLst>
                  <a:outerShdw blurRad="38100" dist="25400" dir="5400000" algn="ctr" rotWithShape="0">
                    <a:srgbClr val="6E747A">
                      <a:alpha val="43000"/>
                    </a:srgbClr>
                  </a:outerShdw>
                </a:effectLst>
                <a:latin typeface="Century Gothic" panose="020B0502020202020204" pitchFamily="34" charset="0"/>
                <a:ea typeface="Calibri" panose="020F0502020204030204" pitchFamily="34" charset="0"/>
              </a:rPr>
              <a:t>قانون دوم :</a:t>
            </a:r>
            <a:r>
              <a:rPr lang="fa-IR" sz="2800" b="1" dirty="0" smtClean="0">
                <a:ln w="0"/>
                <a:solidFill>
                  <a:schemeClr val="tx1"/>
                </a:solidFill>
                <a:effectLst>
                  <a:outerShdw blurRad="38100" dist="25400" dir="5400000" algn="ctr" rotWithShape="0">
                    <a:srgbClr val="6E747A">
                      <a:alpha val="43000"/>
                    </a:srgbClr>
                  </a:outerShdw>
                </a:effectLst>
                <a:latin typeface="Century Gothic" panose="020B0502020202020204" pitchFamily="34" charset="0"/>
                <a:ea typeface="Calibri" panose="020F0502020204030204" pitchFamily="34" charset="0"/>
              </a:rPr>
              <a:t> </a:t>
            </a:r>
            <a:r>
              <a:rPr lang="fa-IR" sz="2800" dirty="0" smtClean="0">
                <a:ln w="0"/>
                <a:solidFill>
                  <a:schemeClr val="tx1"/>
                </a:solidFill>
                <a:effectLst>
                  <a:outerShdw blurRad="38100" dist="25400" dir="5400000" algn="ctr" rotWithShape="0">
                    <a:srgbClr val="6E747A">
                      <a:alpha val="43000"/>
                    </a:srgbClr>
                  </a:outerShdw>
                </a:effectLst>
                <a:latin typeface="Century Gothic" panose="020B0502020202020204" pitchFamily="34" charset="0"/>
                <a:ea typeface="Calibri" panose="020F0502020204030204" pitchFamily="34" charset="0"/>
              </a:rPr>
              <a:t>زاویه </a:t>
            </a:r>
            <a:r>
              <a:rPr lang="fa-IR" sz="2800" dirty="0">
                <a:ln w="0"/>
                <a:solidFill>
                  <a:schemeClr val="tx1"/>
                </a:solidFill>
                <a:effectLst>
                  <a:outerShdw blurRad="38100" dist="25400" dir="5400000" algn="ctr" rotWithShape="0">
                    <a:srgbClr val="6E747A">
                      <a:alpha val="43000"/>
                    </a:srgbClr>
                  </a:outerShdw>
                </a:effectLst>
                <a:latin typeface="Century Gothic" panose="020B0502020202020204" pitchFamily="34" charset="0"/>
                <a:ea typeface="Calibri" panose="020F0502020204030204" pitchFamily="34" charset="0"/>
              </a:rPr>
              <a:t>تابش وزاویه بازتابش با هم برابرند.</a:t>
            </a:r>
          </a:p>
          <a:p>
            <a:pPr marL="0" indent="0">
              <a:buNone/>
            </a:pPr>
            <a:endParaRPr lang="en-US" dirty="0">
              <a:solidFill>
                <a:schemeClr val="tx1"/>
              </a:solidFill>
            </a:endParaRPr>
          </a:p>
          <a:p>
            <a:pPr marL="457200" lvl="1" indent="0" algn="r">
              <a:spcBef>
                <a:spcPts val="0"/>
              </a:spcBef>
              <a:buClrTx/>
              <a:buSzTx/>
              <a:buNone/>
            </a:pPr>
            <a:endParaRPr lang="fa-IR" sz="2800" b="1" dirty="0" smtClean="0">
              <a:ln w="0"/>
              <a:solidFill>
                <a:srgbClr val="B4176D"/>
              </a:solidFill>
              <a:effectLst>
                <a:outerShdw blurRad="38100" dist="25400" dir="5400000" algn="ctr" rotWithShape="0">
                  <a:srgbClr val="6E747A">
                    <a:alpha val="43000"/>
                  </a:srgbClr>
                </a:outerShdw>
              </a:effectLst>
              <a:latin typeface="Century Gothic" panose="020B0502020202020204" pitchFamily="34" charset="0"/>
              <a:ea typeface="Calibri" panose="020F0502020204030204" pitchFamily="34" charset="0"/>
            </a:endParaRPr>
          </a:p>
          <a:p>
            <a:pPr marL="0" indent="0">
              <a:buNone/>
            </a:pP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8893" y="3984170"/>
            <a:ext cx="3371850" cy="2357605"/>
          </a:xfrm>
          <a:prstGeom prst="rect">
            <a:avLst/>
          </a:prstGeom>
        </p:spPr>
      </p:pic>
    </p:spTree>
    <p:custDataLst>
      <p:tags r:id="rId1"/>
    </p:custDataLst>
    <p:extLst>
      <p:ext uri="{BB962C8B-B14F-4D97-AF65-F5344CB8AC3E}">
        <p14:creationId xmlns:p14="http://schemas.microsoft.com/office/powerpoint/2010/main" val="903493962"/>
      </p:ext>
    </p:extLst>
  </p:cSld>
  <p:clrMapOvr>
    <a:masterClrMapping/>
  </p:clrMapOvr>
  <p:transition spd="slow" advTm="36056">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1000"/>
                                        <p:tgtEl>
                                          <p:spTgt spid="3">
                                            <p:txEl>
                                              <p:pRg st="4" end="4"/>
                                            </p:txEl>
                                          </p:spTgt>
                                        </p:tgtEl>
                                      </p:cBhvr>
                                    </p:animEffect>
                                    <p:anim calcmode="lin" valueType="num">
                                      <p:cBhvr>
                                        <p:cTn id="2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954" y="1012857"/>
            <a:ext cx="8761413" cy="706964"/>
          </a:xfrm>
        </p:spPr>
        <p:txBody>
          <a:bodyPr/>
          <a:lstStyle/>
          <a:p>
            <a:r>
              <a:rPr lang="fa-IR" sz="4400" b="1" dirty="0" smtClean="0">
                <a:solidFill>
                  <a:srgbClr val="B4176D"/>
                </a:solidFill>
                <a:effectLst>
                  <a:outerShdw blurRad="38100" dist="19050" dir="2700000" algn="tl">
                    <a:prstClr val="black">
                      <a:alpha val="40000"/>
                    </a:prstClr>
                  </a:outerShdw>
                </a:effectLst>
                <a:latin typeface="Arabic Typesetting" panose="03020402040406030203" pitchFamily="66" charset="-78"/>
                <a:cs typeface="Arial" panose="020B0604020202020204" pitchFamily="34" charset="0"/>
              </a:rPr>
              <a:t>آینه تخت                      </a:t>
            </a:r>
            <a:endParaRPr lang="en-US" dirty="0"/>
          </a:p>
        </p:txBody>
      </p:sp>
      <p:sp>
        <p:nvSpPr>
          <p:cNvPr id="3" name="Content Placeholder 2"/>
          <p:cNvSpPr>
            <a:spLocks noGrp="1"/>
          </p:cNvSpPr>
          <p:nvPr>
            <p:ph idx="1"/>
          </p:nvPr>
        </p:nvSpPr>
        <p:spPr>
          <a:xfrm>
            <a:off x="1011262" y="2600596"/>
            <a:ext cx="10640805" cy="3720737"/>
          </a:xfrm>
        </p:spPr>
        <p:txBody>
          <a:bodyPr>
            <a:normAutofit/>
            <a:scene3d>
              <a:camera prst="orthographicFront"/>
              <a:lightRig rig="threePt" dir="t"/>
            </a:scene3d>
            <a:sp3d extrusionH="57150">
              <a:bevelT w="38100" h="38100" prst="relaxedInset"/>
            </a:sp3d>
          </a:bodyPr>
          <a:lstStyle/>
          <a:p>
            <a:pPr marL="457200" lvl="1" indent="0" algn="r">
              <a:spcBef>
                <a:spcPts val="0"/>
              </a:spcBef>
              <a:buClrTx/>
              <a:buSzTx/>
              <a:buNone/>
            </a:pPr>
            <a:endParaRPr lang="fa-IR" sz="2800" b="1" dirty="0">
              <a:ln w="0"/>
              <a:solidFill>
                <a:srgbClr val="B4176D"/>
              </a:solidFill>
              <a:effectLst>
                <a:outerShdw blurRad="38100" dist="25400" dir="5400000" algn="ctr" rotWithShape="0">
                  <a:srgbClr val="6E747A">
                    <a:alpha val="43000"/>
                  </a:srgbClr>
                </a:outerShdw>
              </a:effectLst>
              <a:latin typeface="Century Gothic" panose="020B0502020202020204" pitchFamily="34" charset="0"/>
              <a:ea typeface="Calibri" panose="020F0502020204030204" pitchFamily="34" charset="0"/>
            </a:endParaRPr>
          </a:p>
          <a:p>
            <a:pPr marL="457200" lvl="1" indent="0" algn="r">
              <a:spcBef>
                <a:spcPts val="0"/>
              </a:spcBef>
              <a:buClrTx/>
              <a:buSzTx/>
              <a:buNone/>
            </a:pPr>
            <a:r>
              <a:rPr lang="fa-IR" sz="2800" b="1" dirty="0" smtClean="0">
                <a:ln w="0"/>
                <a:solidFill>
                  <a:schemeClr val="accent1"/>
                </a:solidFill>
                <a:effectLst>
                  <a:outerShdw blurRad="38100" dist="25400" dir="5400000" algn="ctr" rotWithShape="0">
                    <a:srgbClr val="6E747A">
                      <a:alpha val="43000"/>
                    </a:srgbClr>
                  </a:outerShdw>
                </a:effectLst>
                <a:latin typeface="Century Gothic" panose="020B0502020202020204" pitchFamily="34" charset="0"/>
                <a:ea typeface="Calibri" panose="020F0502020204030204" pitchFamily="34" charset="0"/>
              </a:rPr>
              <a:t>مشخصات تصویر در آینه تخت:</a:t>
            </a:r>
            <a:endParaRPr lang="fa-IR" sz="2800" b="1" dirty="0">
              <a:ln w="0"/>
              <a:solidFill>
                <a:schemeClr val="accent1"/>
              </a:solidFill>
              <a:effectLst>
                <a:outerShdw blurRad="38100" dist="25400" dir="5400000" algn="ctr" rotWithShape="0">
                  <a:srgbClr val="6E747A">
                    <a:alpha val="43000"/>
                  </a:srgbClr>
                </a:outerShdw>
              </a:effectLst>
              <a:latin typeface="Century Gothic" panose="020B0502020202020204" pitchFamily="34" charset="0"/>
              <a:ea typeface="Calibri" panose="020F0502020204030204" pitchFamily="34" charset="0"/>
            </a:endParaRPr>
          </a:p>
          <a:p>
            <a:pPr marL="457200" lvl="1" indent="0" algn="r">
              <a:spcBef>
                <a:spcPts val="0"/>
              </a:spcBef>
              <a:buClrTx/>
              <a:buSzTx/>
              <a:buNone/>
            </a:pPr>
            <a:r>
              <a:rPr lang="fa-IR" sz="2800" dirty="0" smtClean="0">
                <a:ln w="0"/>
                <a:solidFill>
                  <a:schemeClr val="accent1"/>
                </a:solidFill>
                <a:effectLst>
                  <a:outerShdw blurRad="38100" dist="25400" dir="5400000" algn="ctr" rotWithShape="0">
                    <a:srgbClr val="6E747A">
                      <a:alpha val="43000"/>
                    </a:srgbClr>
                  </a:outerShdw>
                </a:effectLst>
                <a:latin typeface="Century Gothic" panose="020B0502020202020204" pitchFamily="34" charset="0"/>
                <a:ea typeface="Calibri" panose="020F0502020204030204" pitchFamily="34" charset="0"/>
              </a:rPr>
              <a:t>1-</a:t>
            </a:r>
            <a:r>
              <a:rPr lang="fa-IR" sz="2800" dirty="0" smtClean="0">
                <a:ln w="0"/>
                <a:solidFill>
                  <a:schemeClr val="tx1"/>
                </a:solidFill>
                <a:effectLst>
                  <a:outerShdw blurRad="38100" dist="25400" dir="5400000" algn="ctr" rotWithShape="0">
                    <a:srgbClr val="6E747A">
                      <a:alpha val="43000"/>
                    </a:srgbClr>
                  </a:outerShdw>
                </a:effectLst>
                <a:latin typeface="Century Gothic" panose="020B0502020202020204" pitchFamily="34" charset="0"/>
                <a:ea typeface="Calibri" panose="020F0502020204030204" pitchFamily="34" charset="0"/>
              </a:rPr>
              <a:t>تصویر هم اندازه با جسم است</a:t>
            </a:r>
          </a:p>
          <a:p>
            <a:pPr marL="457200" lvl="1" indent="0" algn="r">
              <a:spcBef>
                <a:spcPts val="0"/>
              </a:spcBef>
              <a:buClrTx/>
              <a:buSzTx/>
              <a:buNone/>
            </a:pPr>
            <a:r>
              <a:rPr lang="fa-IR" sz="2800" dirty="0" smtClean="0">
                <a:ln w="0"/>
                <a:solidFill>
                  <a:schemeClr val="accent1"/>
                </a:solidFill>
                <a:effectLst>
                  <a:outerShdw blurRad="38100" dist="25400" dir="5400000" algn="ctr" rotWithShape="0">
                    <a:srgbClr val="6E747A">
                      <a:alpha val="43000"/>
                    </a:srgbClr>
                  </a:outerShdw>
                </a:effectLst>
                <a:latin typeface="Century Gothic" panose="020B0502020202020204" pitchFamily="34" charset="0"/>
                <a:ea typeface="Calibri" panose="020F0502020204030204" pitchFamily="34" charset="0"/>
              </a:rPr>
              <a:t>2-</a:t>
            </a:r>
            <a:r>
              <a:rPr lang="fa-IR" sz="2800" dirty="0" smtClean="0">
                <a:ln w="0"/>
                <a:solidFill>
                  <a:schemeClr val="tx1"/>
                </a:solidFill>
                <a:effectLst>
                  <a:outerShdw blurRad="38100" dist="25400" dir="5400000" algn="ctr" rotWithShape="0">
                    <a:srgbClr val="6E747A">
                      <a:alpha val="43000"/>
                    </a:srgbClr>
                  </a:outerShdw>
                </a:effectLst>
                <a:latin typeface="Century Gothic" panose="020B0502020202020204" pitchFamily="34" charset="0"/>
                <a:ea typeface="Calibri" panose="020F0502020204030204" pitchFamily="34" charset="0"/>
              </a:rPr>
              <a:t>تصویرنسبت به جسم مستقیم است</a:t>
            </a:r>
          </a:p>
          <a:p>
            <a:pPr marL="457200" lvl="1" indent="0" algn="r">
              <a:spcBef>
                <a:spcPts val="0"/>
              </a:spcBef>
              <a:buClrTx/>
              <a:buSzTx/>
              <a:buNone/>
            </a:pPr>
            <a:r>
              <a:rPr lang="fa-IR" sz="2800" dirty="0" smtClean="0">
                <a:ln w="0"/>
                <a:solidFill>
                  <a:schemeClr val="accent1"/>
                </a:solidFill>
                <a:effectLst>
                  <a:outerShdw blurRad="38100" dist="25400" dir="5400000" algn="ctr" rotWithShape="0">
                    <a:srgbClr val="6E747A">
                      <a:alpha val="43000"/>
                    </a:srgbClr>
                  </a:outerShdw>
                </a:effectLst>
                <a:latin typeface="Century Gothic" panose="020B0502020202020204" pitchFamily="34" charset="0"/>
                <a:ea typeface="Calibri" panose="020F0502020204030204" pitchFamily="34" charset="0"/>
              </a:rPr>
              <a:t>3-</a:t>
            </a:r>
            <a:r>
              <a:rPr lang="fa-IR" sz="2800" dirty="0" smtClean="0">
                <a:ln w="0"/>
                <a:solidFill>
                  <a:schemeClr val="tx1"/>
                </a:solidFill>
                <a:effectLst>
                  <a:outerShdw blurRad="38100" dist="25400" dir="5400000" algn="ctr" rotWithShape="0">
                    <a:srgbClr val="6E747A">
                      <a:alpha val="43000"/>
                    </a:srgbClr>
                  </a:outerShdw>
                </a:effectLst>
                <a:latin typeface="Century Gothic" panose="020B0502020202020204" pitchFamily="34" charset="0"/>
                <a:ea typeface="Calibri" panose="020F0502020204030204" pitchFamily="34" charset="0"/>
              </a:rPr>
              <a:t>تصویرمجازی است (پشت آینه تشکیل </a:t>
            </a:r>
            <a:r>
              <a:rPr lang="fa-IR" sz="2800" dirty="0" smtClean="0">
                <a:ln w="0"/>
                <a:solidFill>
                  <a:schemeClr val="tx1"/>
                </a:solidFill>
                <a:effectLst>
                  <a:outerShdw blurRad="38100" dist="25400" dir="5400000" algn="ctr" rotWithShape="0">
                    <a:srgbClr val="6E747A">
                      <a:alpha val="43000"/>
                    </a:srgbClr>
                  </a:outerShdw>
                </a:effectLst>
                <a:latin typeface="Century Gothic" panose="020B0502020202020204" pitchFamily="34" charset="0"/>
                <a:ea typeface="Calibri" panose="020F0502020204030204" pitchFamily="34" charset="0"/>
              </a:rPr>
              <a:t>می‌شود)</a:t>
            </a:r>
            <a:endParaRPr lang="fa-IR" sz="2800" dirty="0" smtClean="0">
              <a:ln w="0"/>
              <a:solidFill>
                <a:schemeClr val="tx1"/>
              </a:solidFill>
              <a:effectLst>
                <a:outerShdw blurRad="38100" dist="25400" dir="5400000" algn="ctr" rotWithShape="0">
                  <a:srgbClr val="6E747A">
                    <a:alpha val="43000"/>
                  </a:srgbClr>
                </a:outerShdw>
              </a:effectLst>
              <a:latin typeface="Century Gothic" panose="020B0502020202020204" pitchFamily="34" charset="0"/>
              <a:ea typeface="Calibri" panose="020F0502020204030204" pitchFamily="34" charset="0"/>
            </a:endParaRPr>
          </a:p>
          <a:p>
            <a:pPr marL="457200" lvl="1" indent="0" algn="r">
              <a:spcBef>
                <a:spcPts val="0"/>
              </a:spcBef>
              <a:buClrTx/>
              <a:buSzTx/>
              <a:buNone/>
            </a:pPr>
            <a:r>
              <a:rPr lang="fa-IR" sz="2800" dirty="0" smtClean="0">
                <a:ln w="0"/>
                <a:solidFill>
                  <a:schemeClr val="accent1"/>
                </a:solidFill>
                <a:effectLst>
                  <a:outerShdw blurRad="38100" dist="25400" dir="5400000" algn="ctr" rotWithShape="0">
                    <a:srgbClr val="6E747A">
                      <a:alpha val="43000"/>
                    </a:srgbClr>
                  </a:outerShdw>
                </a:effectLst>
                <a:latin typeface="Century Gothic" panose="020B0502020202020204" pitchFamily="34" charset="0"/>
                <a:ea typeface="Calibri" panose="020F0502020204030204" pitchFamily="34" charset="0"/>
              </a:rPr>
              <a:t>4-</a:t>
            </a:r>
            <a:r>
              <a:rPr lang="fa-IR" sz="2800" dirty="0" smtClean="0">
                <a:ln w="0"/>
                <a:solidFill>
                  <a:schemeClr val="tx1"/>
                </a:solidFill>
                <a:effectLst>
                  <a:outerShdw blurRad="38100" dist="25400" dir="5400000" algn="ctr" rotWithShape="0">
                    <a:srgbClr val="6E747A">
                      <a:alpha val="43000"/>
                    </a:srgbClr>
                  </a:outerShdw>
                </a:effectLst>
                <a:latin typeface="Century Gothic" panose="020B0502020202020204" pitchFamily="34" charset="0"/>
                <a:ea typeface="Calibri" panose="020F0502020204030204" pitchFamily="34" charset="0"/>
              </a:rPr>
              <a:t>تصویر وارونگی جانبی دارد(چپ را راست وراست را چپ می‌کند)</a:t>
            </a:r>
          </a:p>
          <a:p>
            <a:pPr marL="457200" lvl="1" indent="0" algn="r">
              <a:spcBef>
                <a:spcPts val="0"/>
              </a:spcBef>
              <a:buClrTx/>
              <a:buSzTx/>
              <a:buNone/>
            </a:pPr>
            <a:r>
              <a:rPr lang="fa-IR" sz="2800" dirty="0" smtClean="0">
                <a:ln w="0"/>
                <a:solidFill>
                  <a:schemeClr val="accent1"/>
                </a:solidFill>
                <a:effectLst>
                  <a:outerShdw blurRad="38100" dist="25400" dir="5400000" algn="ctr" rotWithShape="0">
                    <a:srgbClr val="6E747A">
                      <a:alpha val="43000"/>
                    </a:srgbClr>
                  </a:outerShdw>
                </a:effectLst>
                <a:latin typeface="Century Gothic" panose="020B0502020202020204" pitchFamily="34" charset="0"/>
                <a:ea typeface="Calibri" panose="020F0502020204030204" pitchFamily="34" charset="0"/>
              </a:rPr>
              <a:t>5-</a:t>
            </a:r>
            <a:r>
              <a:rPr lang="fa-IR" sz="2800" dirty="0" smtClean="0">
                <a:ln w="0"/>
                <a:solidFill>
                  <a:schemeClr val="tx1"/>
                </a:solidFill>
                <a:effectLst>
                  <a:outerShdw blurRad="38100" dist="25400" dir="5400000" algn="ctr" rotWithShape="0">
                    <a:srgbClr val="6E747A">
                      <a:alpha val="43000"/>
                    </a:srgbClr>
                  </a:outerShdw>
                </a:effectLst>
                <a:latin typeface="Century Gothic" panose="020B0502020202020204" pitchFamily="34" charset="0"/>
                <a:ea typeface="Calibri" panose="020F0502020204030204" pitchFamily="34" charset="0"/>
              </a:rPr>
              <a:t>فاصله تصویر تا آینه برابر است با فاصله </a:t>
            </a:r>
            <a:r>
              <a:rPr lang="fa-IR" sz="2800" dirty="0" smtClean="0">
                <a:ln w="0"/>
                <a:solidFill>
                  <a:schemeClr val="tx1"/>
                </a:solidFill>
                <a:effectLst>
                  <a:outerShdw blurRad="38100" dist="25400" dir="5400000" algn="ctr" rotWithShape="0">
                    <a:srgbClr val="6E747A">
                      <a:alpha val="43000"/>
                    </a:srgbClr>
                  </a:outerShdw>
                </a:effectLst>
                <a:latin typeface="Century Gothic" panose="020B0502020202020204" pitchFamily="34" charset="0"/>
                <a:ea typeface="Calibri" panose="020F0502020204030204" pitchFamily="34" charset="0"/>
              </a:rPr>
              <a:t>جسم </a:t>
            </a:r>
            <a:r>
              <a:rPr lang="fa-IR" sz="2800" dirty="0" smtClean="0">
                <a:ln w="0"/>
                <a:solidFill>
                  <a:schemeClr val="tx1"/>
                </a:solidFill>
                <a:effectLst>
                  <a:outerShdw blurRad="38100" dist="25400" dir="5400000" algn="ctr" rotWithShape="0">
                    <a:srgbClr val="6E747A">
                      <a:alpha val="43000"/>
                    </a:srgbClr>
                  </a:outerShdw>
                </a:effectLst>
                <a:latin typeface="Century Gothic" panose="020B0502020202020204" pitchFamily="34" charset="0"/>
                <a:ea typeface="Calibri" panose="020F0502020204030204" pitchFamily="34" charset="0"/>
              </a:rPr>
              <a:t>تا آینه</a:t>
            </a:r>
            <a:endParaRPr lang="fa-IR" sz="2800" dirty="0">
              <a:ln w="0"/>
              <a:solidFill>
                <a:schemeClr val="tx1"/>
              </a:solidFill>
              <a:effectLst>
                <a:outerShdw blurRad="38100" dist="25400" dir="5400000" algn="ctr" rotWithShape="0">
                  <a:srgbClr val="6E747A">
                    <a:alpha val="43000"/>
                  </a:srgbClr>
                </a:outerShdw>
              </a:effectLst>
              <a:latin typeface="Century Gothic" panose="020B0502020202020204" pitchFamily="34" charset="0"/>
              <a:ea typeface="Calibri" panose="020F0502020204030204" pitchFamily="34" charset="0"/>
            </a:endParaRPr>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881" y="3017520"/>
            <a:ext cx="3278776" cy="2886891"/>
          </a:xfrm>
          <a:prstGeom prst="rect">
            <a:avLst/>
          </a:prstGeom>
        </p:spPr>
      </p:pic>
    </p:spTree>
    <p:custDataLst>
      <p:tags r:id="rId1"/>
    </p:custDataLst>
    <p:extLst>
      <p:ext uri="{BB962C8B-B14F-4D97-AF65-F5344CB8AC3E}">
        <p14:creationId xmlns:p14="http://schemas.microsoft.com/office/powerpoint/2010/main" val="3897687645"/>
      </p:ext>
    </p:extLst>
  </p:cSld>
  <p:clrMapOvr>
    <a:masterClrMapping/>
  </p:clrMapOvr>
  <p:transition spd="slow" advTm="93051">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 calcmode="lin" valueType="num">
                                      <p:cBhvr additive="base">
                                        <p:cTn id="2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 calcmode="lin" valueType="num">
                                      <p:cBhvr additive="base">
                                        <p:cTn id="3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 calcmode="lin" valueType="num">
                                      <p:cBhvr additive="base">
                                        <p:cTn id="4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fade">
                                      <p:cBhvr>
                                        <p:cTn id="4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sz="4400" b="1" dirty="0" smtClean="0">
                <a:solidFill>
                  <a:srgbClr val="B4176D"/>
                </a:solidFill>
                <a:effectLst>
                  <a:outerShdw blurRad="38100" dist="19050" dir="2700000" algn="tl">
                    <a:prstClr val="black">
                      <a:alpha val="40000"/>
                    </a:prstClr>
                  </a:outerShdw>
                </a:effectLst>
                <a:latin typeface="Arabic Typesetting" panose="03020402040406030203" pitchFamily="66" charset="-78"/>
                <a:cs typeface="Arial" panose="020B0604020202020204" pitchFamily="34" charset="0"/>
              </a:rPr>
              <a:t>آینه تخت                       </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4953" y="4376057"/>
            <a:ext cx="3619500" cy="2481943"/>
          </a:xfrm>
          <a:prstGeom prst="rect">
            <a:avLst/>
          </a:prstGeom>
        </p:spPr>
      </p:pic>
      <p:sp>
        <p:nvSpPr>
          <p:cNvPr id="6" name="Content Placeholder 2"/>
          <p:cNvSpPr txBox="1">
            <a:spLocks/>
          </p:cNvSpPr>
          <p:nvPr/>
        </p:nvSpPr>
        <p:spPr>
          <a:xfrm>
            <a:off x="-339633" y="2486174"/>
            <a:ext cx="11991701" cy="1617875"/>
          </a:xfrm>
          <a:prstGeom prst="rect">
            <a:avLst/>
          </a:prstGeom>
        </p:spPr>
        <p:txBody>
          <a:bodyPr vert="horz" lIns="91440" tIns="45720" rIns="91440" bIns="45720" rtlCol="0">
            <a:normAutofit/>
            <a:scene3d>
              <a:camera prst="orthographicFront"/>
              <a:lightRig rig="threePt" dir="t"/>
            </a:scene3d>
            <a:sp3d extrusionH="57150">
              <a:bevelT w="38100" h="38100" prst="relaxedInset"/>
            </a:sp3d>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457200" lvl="1" indent="0" algn="r">
              <a:spcBef>
                <a:spcPts val="0"/>
              </a:spcBef>
              <a:buClrTx/>
              <a:buSzTx/>
              <a:buFont typeface="Wingdings 3" charset="2"/>
              <a:buNone/>
            </a:pPr>
            <a:r>
              <a:rPr lang="fa-IR" sz="2800" b="1" dirty="0" smtClean="0">
                <a:ln w="0"/>
                <a:solidFill>
                  <a:schemeClr val="accent1"/>
                </a:solidFill>
                <a:effectLst>
                  <a:outerShdw blurRad="38100" dist="25400" dir="5400000" algn="ctr" rotWithShape="0">
                    <a:srgbClr val="6E747A">
                      <a:alpha val="43000"/>
                    </a:srgbClr>
                  </a:outerShdw>
                </a:effectLst>
                <a:latin typeface="Century Gothic" panose="020B0502020202020204" pitchFamily="34" charset="0"/>
                <a:ea typeface="Calibri" panose="020F0502020204030204" pitchFamily="34" charset="0"/>
              </a:rPr>
              <a:t>دوران در آینه تخت:</a:t>
            </a:r>
            <a:endParaRPr lang="en-US" sz="2800" b="1" dirty="0" smtClean="0">
              <a:ln w="0"/>
              <a:solidFill>
                <a:schemeClr val="accent1"/>
              </a:solidFill>
              <a:effectLst>
                <a:outerShdw blurRad="38100" dist="25400" dir="5400000" algn="ctr" rotWithShape="0">
                  <a:srgbClr val="6E747A">
                    <a:alpha val="43000"/>
                  </a:srgbClr>
                </a:outerShdw>
              </a:effectLst>
              <a:latin typeface="Century Gothic" panose="020B0502020202020204" pitchFamily="34" charset="0"/>
              <a:ea typeface="Calibri" panose="020F0502020204030204" pitchFamily="34" charset="0"/>
            </a:endParaRPr>
          </a:p>
          <a:p>
            <a:pPr marL="457200" lvl="1" indent="0" algn="r">
              <a:spcBef>
                <a:spcPts val="0"/>
              </a:spcBef>
              <a:buClrTx/>
              <a:buSzTx/>
              <a:buNone/>
            </a:pPr>
            <a:r>
              <a:rPr lang="fa-IR" sz="2800" dirty="0" smtClean="0">
                <a:ln w="0"/>
                <a:solidFill>
                  <a:schemeClr val="tx1"/>
                </a:solidFill>
                <a:effectLst>
                  <a:outerShdw blurRad="38100" dist="25400" dir="5400000" algn="ctr" rotWithShape="0">
                    <a:srgbClr val="6E747A">
                      <a:alpha val="43000"/>
                    </a:srgbClr>
                  </a:outerShdw>
                </a:effectLst>
                <a:latin typeface="Century Gothic" panose="020B0502020202020204" pitchFamily="34" charset="0"/>
                <a:ea typeface="Calibri" panose="020F0502020204030204" pitchFamily="34" charset="0"/>
              </a:rPr>
              <a:t>هر گاه آینه را حول محورعمود بر آن به اندازه </a:t>
            </a:r>
            <a:r>
              <a:rPr lang="fa-IR" sz="2800" dirty="0">
                <a:solidFill>
                  <a:srgbClr val="000000"/>
                </a:solidFill>
                <a:effectLst>
                  <a:outerShdw blurRad="38100" dist="19050" dir="2700000" algn="tl">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α </a:t>
            </a:r>
            <a:r>
              <a:rPr lang="fa-IR" sz="2800" dirty="0">
                <a:solidFill>
                  <a:srgbClr val="000000"/>
                </a:solidFill>
                <a:effectLst>
                  <a:outerShdw blurRad="38100" dist="19050" dir="2700000" algn="tl">
                    <a:schemeClr val="dk1">
                      <a:alpha val="40000"/>
                    </a:schemeClr>
                  </a:outerShdw>
                </a:effectLst>
                <a:latin typeface="Calibri" panose="020F0502020204030204" pitchFamily="34" charset="0"/>
                <a:ea typeface="Calibri" panose="020F0502020204030204" pitchFamily="34" charset="0"/>
              </a:rPr>
              <a:t>درجه دوران دهیم پرتو بازتاب نسبت </a:t>
            </a:r>
            <a:r>
              <a:rPr lang="fa-IR" sz="2800" dirty="0" smtClean="0">
                <a:solidFill>
                  <a:srgbClr val="000000"/>
                </a:solidFill>
                <a:effectLst>
                  <a:outerShdw blurRad="38100" dist="19050" dir="2700000" algn="tl">
                    <a:schemeClr val="dk1">
                      <a:alpha val="40000"/>
                    </a:schemeClr>
                  </a:outerShdw>
                </a:effectLst>
                <a:latin typeface="Calibri" panose="020F0502020204030204" pitchFamily="34" charset="0"/>
                <a:ea typeface="Calibri" panose="020F0502020204030204" pitchFamily="34" charset="0"/>
              </a:rPr>
              <a:t>به</a:t>
            </a:r>
            <a:r>
              <a:rPr lang="fa-IR" sz="2800" dirty="0">
                <a:solidFill>
                  <a:srgbClr val="000000"/>
                </a:solidFill>
                <a:effectLst>
                  <a:outerShdw blurRad="38100" dist="19050" dir="2700000" algn="tl">
                    <a:schemeClr val="dk1">
                      <a:alpha val="40000"/>
                    </a:schemeClr>
                  </a:outerShdw>
                </a:effectLst>
                <a:latin typeface="Calibri" panose="020F0502020204030204" pitchFamily="34" charset="0"/>
                <a:ea typeface="Calibri" panose="020F0502020204030204" pitchFamily="34" charset="0"/>
              </a:rPr>
              <a:t> حالت قبل به اندازه </a:t>
            </a:r>
            <a:r>
              <a:rPr lang="fa-IR" sz="2800" dirty="0" smtClean="0">
                <a:solidFill>
                  <a:srgbClr val="000000"/>
                </a:solidFill>
                <a:effectLst>
                  <a:outerShdw blurRad="38100" dist="19050" dir="2700000" algn="tl">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α</a:t>
            </a:r>
            <a:r>
              <a:rPr lang="fa-IR" sz="2800" dirty="0" smtClean="0">
                <a:solidFill>
                  <a:srgbClr val="000000"/>
                </a:solidFill>
                <a:effectLst>
                  <a:outerShdw blurRad="38100" dist="19050" dir="2700000" algn="tl">
                    <a:schemeClr val="dk1">
                      <a:alpha val="40000"/>
                    </a:schemeClr>
                  </a:outerShdw>
                </a:effectLst>
                <a:latin typeface="Calibri" panose="020F0502020204030204" pitchFamily="34" charset="0"/>
                <a:ea typeface="Calibri" panose="020F0502020204030204" pitchFamily="34" charset="0"/>
              </a:rPr>
              <a:t>2دوران می یابد</a:t>
            </a:r>
            <a:endParaRPr lang="en-US" sz="2800" dirty="0">
              <a:ln w="0"/>
              <a:solidFill>
                <a:schemeClr val="tx1"/>
              </a:solidFill>
              <a:effectLst>
                <a:outerShdw blurRad="38100" dist="25400" dir="5400000" algn="ctr" rotWithShape="0">
                  <a:srgbClr val="6E747A">
                    <a:alpha val="43000"/>
                  </a:srgbClr>
                </a:outerShdw>
              </a:effectLst>
              <a:latin typeface="Century Gothic" panose="020B0502020202020204" pitchFamily="34" charset="0"/>
              <a:ea typeface="Calibri" panose="020F0502020204030204" pitchFamily="34" charset="0"/>
            </a:endParaRPr>
          </a:p>
        </p:txBody>
      </p:sp>
    </p:spTree>
    <p:custDataLst>
      <p:tags r:id="rId1"/>
    </p:custDataLst>
    <p:extLst>
      <p:ext uri="{BB962C8B-B14F-4D97-AF65-F5344CB8AC3E}">
        <p14:creationId xmlns:p14="http://schemas.microsoft.com/office/powerpoint/2010/main" val="3334251536"/>
      </p:ext>
    </p:extLst>
  </p:cSld>
  <p:clrMapOvr>
    <a:masterClrMapping/>
  </p:clrMapOvr>
  <p:transition spd="slow" advTm="66881">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5"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2000"/>
                                        <p:tgtEl>
                                          <p:spTgt spid="4"/>
                                        </p:tgtEl>
                                      </p:cBhvr>
                                    </p:animEffect>
                                    <p:anim calcmode="lin" valueType="num">
                                      <p:cBhvr>
                                        <p:cTn id="18" dur="2000" fill="hold"/>
                                        <p:tgtEl>
                                          <p:spTgt spid="4"/>
                                        </p:tgtEl>
                                        <p:attrNameLst>
                                          <p:attrName>ppt_w</p:attrName>
                                        </p:attrNameLst>
                                      </p:cBhvr>
                                      <p:tavLst>
                                        <p:tav tm="0" fmla="#ppt_w*sin(2.5*pi*$)">
                                          <p:val>
                                            <p:fltVal val="0"/>
                                          </p:val>
                                        </p:tav>
                                        <p:tav tm="100000">
                                          <p:val>
                                            <p:fltVal val="1"/>
                                          </p:val>
                                        </p:tav>
                                      </p:tavLst>
                                    </p:anim>
                                    <p:anim calcmode="lin" valueType="num">
                                      <p:cBhvr>
                                        <p:cTn id="19" dur="2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
          </p:nvPr>
        </p:nvSpPr>
        <p:spPr>
          <a:xfrm>
            <a:off x="0" y="2429689"/>
            <a:ext cx="11991701" cy="1617875"/>
          </a:xfrm>
        </p:spPr>
        <p:txBody>
          <a:bodyPr>
            <a:normAutofit/>
            <a:scene3d>
              <a:camera prst="orthographicFront"/>
              <a:lightRig rig="threePt" dir="t"/>
            </a:scene3d>
            <a:sp3d extrusionH="57150">
              <a:bevelT w="38100" h="38100" prst="relaxedInset"/>
            </a:sp3d>
          </a:bodyPr>
          <a:lstStyle/>
          <a:p>
            <a:pPr marL="457200" lvl="1" indent="0" algn="r">
              <a:spcBef>
                <a:spcPts val="0"/>
              </a:spcBef>
              <a:buClrTx/>
              <a:buSzTx/>
              <a:buNone/>
            </a:pPr>
            <a:r>
              <a:rPr lang="fa-IR" sz="2800" b="1" dirty="0" smtClean="0">
                <a:ln w="0"/>
                <a:solidFill>
                  <a:schemeClr val="accent1"/>
                </a:solidFill>
                <a:effectLst>
                  <a:outerShdw blurRad="38100" dist="25400" dir="5400000" algn="ctr" rotWithShape="0">
                    <a:srgbClr val="6E747A">
                      <a:alpha val="43000"/>
                    </a:srgbClr>
                  </a:outerShdw>
                </a:effectLst>
                <a:latin typeface="Century Gothic" panose="020B0502020202020204" pitchFamily="34" charset="0"/>
                <a:ea typeface="Calibri" panose="020F0502020204030204" pitchFamily="34" charset="0"/>
              </a:rPr>
              <a:t>انتقال آینه تخت   </a:t>
            </a:r>
            <a:endParaRPr lang="en-US" sz="2800" b="1" dirty="0" smtClean="0">
              <a:ln w="0"/>
              <a:solidFill>
                <a:schemeClr val="accent1"/>
              </a:solidFill>
              <a:effectLst>
                <a:outerShdw blurRad="38100" dist="25400" dir="5400000" algn="ctr" rotWithShape="0">
                  <a:srgbClr val="6E747A">
                    <a:alpha val="43000"/>
                  </a:srgbClr>
                </a:outerShdw>
              </a:effectLst>
              <a:latin typeface="Century Gothic" panose="020B0502020202020204" pitchFamily="34" charset="0"/>
              <a:ea typeface="Calibri" panose="020F0502020204030204" pitchFamily="34" charset="0"/>
            </a:endParaRPr>
          </a:p>
          <a:p>
            <a:pPr marL="457200" lvl="1" indent="0" algn="r">
              <a:spcBef>
                <a:spcPts val="0"/>
              </a:spcBef>
              <a:buClrTx/>
              <a:buSzTx/>
              <a:buNone/>
            </a:pPr>
            <a:r>
              <a:rPr lang="fa-IR" sz="2800" dirty="0" smtClean="0">
                <a:ln w="0"/>
                <a:solidFill>
                  <a:schemeClr val="tx1"/>
                </a:solidFill>
                <a:effectLst>
                  <a:outerShdw blurRad="38100" dist="25400" dir="5400000" algn="ctr" rotWithShape="0">
                    <a:srgbClr val="6E747A">
                      <a:alpha val="43000"/>
                    </a:srgbClr>
                  </a:outerShdw>
                </a:effectLst>
                <a:latin typeface="Century Gothic" panose="020B0502020202020204" pitchFamily="34" charset="0"/>
                <a:ea typeface="Calibri" panose="020F0502020204030204" pitchFamily="34" charset="0"/>
              </a:rPr>
              <a:t>نسبت به حالت قبل جابجا می‌شود</a:t>
            </a:r>
            <a:r>
              <a:rPr lang="en-US" sz="2800" dirty="0" smtClean="0">
                <a:ln w="0"/>
                <a:solidFill>
                  <a:schemeClr val="tx1"/>
                </a:solidFill>
                <a:effectLst>
                  <a:outerShdw blurRad="38100" dist="25400" dir="5400000" algn="ctr" rotWithShape="0">
                    <a:srgbClr val="6E747A">
                      <a:alpha val="43000"/>
                    </a:srgbClr>
                  </a:outerShdw>
                </a:effectLst>
                <a:latin typeface="Century Gothic" panose="020B0502020202020204" pitchFamily="34" charset="0"/>
                <a:ea typeface="Calibri" panose="020F0502020204030204" pitchFamily="34" charset="0"/>
              </a:rPr>
              <a:t>2d</a:t>
            </a:r>
            <a:r>
              <a:rPr lang="fa-IR" sz="2800" dirty="0" smtClean="0">
                <a:ln w="0"/>
                <a:solidFill>
                  <a:schemeClr val="tx1"/>
                </a:solidFill>
                <a:effectLst>
                  <a:outerShdw blurRad="38100" dist="25400" dir="5400000" algn="ctr" rotWithShape="0">
                    <a:srgbClr val="6E747A">
                      <a:alpha val="43000"/>
                    </a:srgbClr>
                  </a:outerShdw>
                </a:effectLst>
                <a:latin typeface="Century Gothic" panose="020B0502020202020204" pitchFamily="34" charset="0"/>
                <a:ea typeface="Calibri" panose="020F0502020204030204" pitchFamily="34" charset="0"/>
              </a:rPr>
              <a:t>جابجا کنیم تصویر آن به اندازه</a:t>
            </a:r>
            <a:r>
              <a:rPr lang="en-US" sz="2800" dirty="0">
                <a:ln w="0"/>
                <a:solidFill>
                  <a:schemeClr val="tx1"/>
                </a:solidFill>
                <a:effectLst>
                  <a:outerShdw blurRad="38100" dist="25400" dir="5400000" algn="ctr" rotWithShape="0">
                    <a:srgbClr val="6E747A">
                      <a:alpha val="43000"/>
                    </a:srgbClr>
                  </a:outerShdw>
                </a:effectLst>
                <a:latin typeface="Century Gothic" panose="020B0502020202020204" pitchFamily="34" charset="0"/>
                <a:ea typeface="Calibri" panose="020F0502020204030204" pitchFamily="34" charset="0"/>
              </a:rPr>
              <a:t>d</a:t>
            </a:r>
            <a:r>
              <a:rPr lang="fa-IR" sz="2800" dirty="0" smtClean="0">
                <a:ln w="0"/>
                <a:solidFill>
                  <a:schemeClr val="tx1"/>
                </a:solidFill>
                <a:effectLst>
                  <a:outerShdw blurRad="38100" dist="25400" dir="5400000" algn="ctr" rotWithShape="0">
                    <a:srgbClr val="6E747A">
                      <a:alpha val="43000"/>
                    </a:srgbClr>
                  </a:outerShdw>
                </a:effectLst>
                <a:latin typeface="Century Gothic" panose="020B0502020202020204" pitchFamily="34" charset="0"/>
                <a:ea typeface="Calibri" panose="020F0502020204030204" pitchFamily="34" charset="0"/>
              </a:rPr>
              <a:t>اگر آینه تختی را به اندازه </a:t>
            </a:r>
            <a:endParaRPr lang="en-US" sz="2800" dirty="0">
              <a:ln w="0"/>
              <a:solidFill>
                <a:schemeClr val="tx1"/>
              </a:solidFill>
              <a:effectLst>
                <a:outerShdw blurRad="38100" dist="25400" dir="5400000" algn="ctr" rotWithShape="0">
                  <a:srgbClr val="6E747A">
                    <a:alpha val="43000"/>
                  </a:srgbClr>
                </a:outerShdw>
              </a:effectLst>
              <a:latin typeface="Century Gothic" panose="020B0502020202020204" pitchFamily="34" charset="0"/>
              <a:ea typeface="Calibri" panose="020F0502020204030204" pitchFamily="34" charset="0"/>
            </a:endParaRPr>
          </a:p>
        </p:txBody>
      </p:sp>
      <p:sp>
        <p:nvSpPr>
          <p:cNvPr id="6" name="Rectangle 5"/>
          <p:cNvSpPr/>
          <p:nvPr/>
        </p:nvSpPr>
        <p:spPr>
          <a:xfrm>
            <a:off x="4911635" y="1013094"/>
            <a:ext cx="4349932" cy="769441"/>
          </a:xfrm>
          <a:prstGeom prst="rect">
            <a:avLst/>
          </a:prstGeom>
        </p:spPr>
        <p:txBody>
          <a:bodyPr wrap="square">
            <a:spAutoFit/>
          </a:bodyPr>
          <a:lstStyle/>
          <a:p>
            <a:r>
              <a:rPr lang="fa-IR" sz="4400" b="1" dirty="0">
                <a:solidFill>
                  <a:srgbClr val="B4176D"/>
                </a:solidFill>
                <a:effectLst>
                  <a:outerShdw blurRad="38100" dist="19050" dir="2700000" algn="tl">
                    <a:prstClr val="black">
                      <a:alpha val="40000"/>
                    </a:prstClr>
                  </a:outerShdw>
                </a:effectLst>
                <a:latin typeface="Arabic Typesetting" panose="03020402040406030203" pitchFamily="66" charset="-78"/>
                <a:ea typeface="+mj-ea"/>
              </a:rPr>
              <a:t>آینه تخت </a:t>
            </a:r>
            <a:endParaRPr lang="en-US" dirty="0"/>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0709" y="3317966"/>
            <a:ext cx="6492239" cy="3230504"/>
          </a:xfrm>
          <a:prstGeom prst="rect">
            <a:avLst/>
          </a:prstGeom>
        </p:spPr>
      </p:pic>
    </p:spTree>
    <p:custDataLst>
      <p:tags r:id="rId1"/>
    </p:custDataLst>
    <p:extLst>
      <p:ext uri="{BB962C8B-B14F-4D97-AF65-F5344CB8AC3E}">
        <p14:creationId xmlns:p14="http://schemas.microsoft.com/office/powerpoint/2010/main" val="791378383"/>
      </p:ext>
    </p:extLst>
  </p:cSld>
  <p:clrMapOvr>
    <a:masterClrMapping/>
  </p:clrMapOvr>
  <p:transition spd="slow" advTm="43632">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arn(inVertical)">
                                      <p:cBhvr>
                                        <p:cTn id="12" dur="500"/>
                                        <p:tgtEl>
                                          <p:spTgt spid="5">
                                            <p:txEl>
                                              <p:pRg st="0" end="0"/>
                                            </p:txEl>
                                          </p:spTgt>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barn(inVertical)">
                                      <p:cBhvr>
                                        <p:cTn id="15" dur="500"/>
                                        <p:tgtEl>
                                          <p:spTgt spid="5">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circle(in)">
                                      <p:cBhvr>
                                        <p:cTn id="20"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953" y="979713"/>
            <a:ext cx="8761413" cy="1188721"/>
          </a:xfrm>
        </p:spPr>
        <p:txBody>
          <a:bodyPr/>
          <a:lstStyle/>
          <a:p>
            <a:pPr lvl="0">
              <a:spcBef>
                <a:spcPts val="0"/>
              </a:spcBef>
            </a:pPr>
            <a:r>
              <a:rPr lang="fa-IR" sz="4400" b="1" dirty="0">
                <a:solidFill>
                  <a:srgbClr val="B4176D"/>
                </a:solidFill>
                <a:effectLst>
                  <a:outerShdw blurRad="38100" dist="19050" dir="2700000" algn="tl">
                    <a:prstClr val="black">
                      <a:alpha val="40000"/>
                    </a:prstClr>
                  </a:outerShdw>
                </a:effectLst>
                <a:latin typeface="Arabic Typesetting" panose="03020402040406030203" pitchFamily="66" charset="-78"/>
                <a:ea typeface="+mn-ea"/>
                <a:cs typeface="Arial" panose="020B0604020202020204" pitchFamily="34" charset="0"/>
              </a:rPr>
              <a:t>آینه تخت </a:t>
            </a:r>
            <a:r>
              <a:rPr lang="fa-IR" sz="4400" b="1" dirty="0" smtClean="0">
                <a:solidFill>
                  <a:srgbClr val="B4176D"/>
                </a:solidFill>
                <a:effectLst>
                  <a:outerShdw blurRad="38100" dist="19050" dir="2700000" algn="tl">
                    <a:prstClr val="black">
                      <a:alpha val="40000"/>
                    </a:prstClr>
                  </a:outerShdw>
                </a:effectLst>
                <a:latin typeface="Arabic Typesetting" panose="03020402040406030203" pitchFamily="66" charset="-78"/>
                <a:ea typeface="+mn-ea"/>
                <a:cs typeface="Arial" panose="020B0604020202020204" pitchFamily="34" charset="0"/>
              </a:rPr>
              <a:t>                     </a:t>
            </a:r>
            <a:r>
              <a:rPr lang="en-US" sz="1800" dirty="0">
                <a:solidFill>
                  <a:prstClr val="black"/>
                </a:solidFill>
                <a:ea typeface="+mn-ea"/>
                <a:cs typeface="+mn-cs"/>
              </a:rPr>
              <a:t/>
            </a:r>
            <a:br>
              <a:rPr lang="en-US" sz="1800" dirty="0">
                <a:solidFill>
                  <a:prstClr val="black"/>
                </a:solidFill>
                <a:ea typeface="+mn-ea"/>
                <a:cs typeface="+mn-cs"/>
              </a:rPr>
            </a:br>
            <a:endParaRPr lang="en-US" dirty="0"/>
          </a:p>
        </p:txBody>
      </p:sp>
      <p:sp>
        <p:nvSpPr>
          <p:cNvPr id="3" name="Content Placeholder 2"/>
          <p:cNvSpPr>
            <a:spLocks noGrp="1"/>
          </p:cNvSpPr>
          <p:nvPr>
            <p:ph idx="1"/>
          </p:nvPr>
        </p:nvSpPr>
        <p:spPr>
          <a:xfrm>
            <a:off x="1154955" y="2603500"/>
            <a:ext cx="10510176" cy="662214"/>
          </a:xfrm>
        </p:spPr>
        <p:txBody>
          <a:bodyPr>
            <a:normAutofit/>
          </a:bodyPr>
          <a:lstStyle/>
          <a:p>
            <a:pPr marL="457200" lvl="1" indent="0" algn="r">
              <a:spcBef>
                <a:spcPts val="0"/>
              </a:spcBef>
              <a:buClrTx/>
              <a:buSzTx/>
              <a:buNone/>
            </a:pPr>
            <a:r>
              <a:rPr lang="fa-IR" sz="2800" dirty="0" smtClean="0">
                <a:solidFill>
                  <a:schemeClr val="accent1"/>
                </a:solidFill>
              </a:rPr>
              <a:t>مسیر پرتوهای نور در آینه های تخت متقاطع:</a:t>
            </a:r>
          </a:p>
          <a:p>
            <a:pPr marL="457200" lvl="1" indent="0" algn="r">
              <a:spcBef>
                <a:spcPts val="0"/>
              </a:spcBef>
              <a:buClrTx/>
              <a:buSzTx/>
              <a:buNone/>
            </a:pPr>
            <a:endParaRPr lang="en-US" sz="2800" dirty="0"/>
          </a:p>
        </p:txBody>
      </p:sp>
      <p:sp>
        <p:nvSpPr>
          <p:cNvPr id="9" name="Title 1"/>
          <p:cNvSpPr txBox="1">
            <a:spLocks/>
          </p:cNvSpPr>
          <p:nvPr/>
        </p:nvSpPr>
        <p:spPr bwMode="gray">
          <a:xfrm>
            <a:off x="1024325" y="3507863"/>
            <a:ext cx="8761413" cy="706964"/>
          </a:xfrm>
          <a:prstGeom prst="rect">
            <a:avLst/>
          </a:prstGeom>
        </p:spPr>
        <p:txBody>
          <a:bodyPr vert="horz" lIns="91440" tIns="45720" rIns="91440" bIns="45720" rtlCol="0" anchor="ctr">
            <a:no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138" y="4214827"/>
            <a:ext cx="3566159" cy="2408042"/>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53497" y="3507863"/>
            <a:ext cx="3873688" cy="3115006"/>
          </a:xfrm>
          <a:prstGeom prst="rect">
            <a:avLst/>
          </a:prstGeom>
        </p:spPr>
      </p:pic>
    </p:spTree>
    <p:custDataLst>
      <p:tags r:id="rId1"/>
    </p:custDataLst>
    <p:extLst>
      <p:ext uri="{BB962C8B-B14F-4D97-AF65-F5344CB8AC3E}">
        <p14:creationId xmlns:p14="http://schemas.microsoft.com/office/powerpoint/2010/main" val="3069213754"/>
      </p:ext>
    </p:extLst>
  </p:cSld>
  <p:clrMapOvr>
    <a:masterClrMapping/>
  </p:clrMapOvr>
  <p:transition spd="slow" advTm="104457">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randombar(horizontal)">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randombar(horizontal)">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953" y="1058090"/>
            <a:ext cx="8761413" cy="1020720"/>
          </a:xfrm>
        </p:spPr>
        <p:txBody>
          <a:bodyPr/>
          <a:lstStyle/>
          <a:p>
            <a:pPr lvl="0">
              <a:spcBef>
                <a:spcPts val="0"/>
              </a:spcBef>
            </a:pPr>
            <a:r>
              <a:rPr lang="fa-IR" sz="4400" b="1" dirty="0">
                <a:solidFill>
                  <a:srgbClr val="B4176D"/>
                </a:solidFill>
                <a:effectLst>
                  <a:outerShdw blurRad="38100" dist="19050" dir="2700000" algn="tl">
                    <a:prstClr val="black">
                      <a:alpha val="40000"/>
                    </a:prstClr>
                  </a:outerShdw>
                </a:effectLst>
                <a:latin typeface="Arabic Typesetting" panose="03020402040406030203" pitchFamily="66" charset="-78"/>
                <a:ea typeface="+mn-ea"/>
                <a:cs typeface="Arial" panose="020B0604020202020204" pitchFamily="34" charset="0"/>
              </a:rPr>
              <a:t>آینه تخت </a:t>
            </a:r>
            <a:r>
              <a:rPr lang="fa-IR" sz="4400" b="1" dirty="0" smtClean="0">
                <a:solidFill>
                  <a:srgbClr val="B4176D"/>
                </a:solidFill>
                <a:effectLst>
                  <a:outerShdw blurRad="38100" dist="19050" dir="2700000" algn="tl">
                    <a:prstClr val="black">
                      <a:alpha val="40000"/>
                    </a:prstClr>
                  </a:outerShdw>
                </a:effectLst>
                <a:latin typeface="Arabic Typesetting" panose="03020402040406030203" pitchFamily="66" charset="-78"/>
                <a:ea typeface="+mn-ea"/>
                <a:cs typeface="Arial" panose="020B0604020202020204" pitchFamily="34" charset="0"/>
              </a:rPr>
              <a:t>                     </a:t>
            </a:r>
            <a:r>
              <a:rPr lang="en-US" sz="1800" dirty="0">
                <a:solidFill>
                  <a:prstClr val="black"/>
                </a:solidFill>
                <a:ea typeface="+mn-ea"/>
                <a:cs typeface="+mn-cs"/>
              </a:rPr>
              <a:t/>
            </a:r>
            <a:br>
              <a:rPr lang="en-US" sz="1800" dirty="0">
                <a:solidFill>
                  <a:prstClr val="black"/>
                </a:solidFill>
                <a:ea typeface="+mn-ea"/>
                <a:cs typeface="+mn-cs"/>
              </a:rPr>
            </a:br>
            <a:endParaRPr lang="en-US" dirty="0"/>
          </a:p>
        </p:txBody>
      </p:sp>
      <p:sp>
        <p:nvSpPr>
          <p:cNvPr id="3" name="Content Placeholder 2"/>
          <p:cNvSpPr>
            <a:spLocks noGrp="1"/>
          </p:cNvSpPr>
          <p:nvPr>
            <p:ph idx="1"/>
          </p:nvPr>
        </p:nvSpPr>
        <p:spPr>
          <a:xfrm>
            <a:off x="1154955" y="2603500"/>
            <a:ext cx="10497114" cy="3416300"/>
          </a:xfrm>
        </p:spPr>
        <p:txBody>
          <a:bodyPr/>
          <a:lstStyle/>
          <a:p>
            <a:pPr marL="457200" lvl="1" indent="0" algn="r">
              <a:spcBef>
                <a:spcPts val="0"/>
              </a:spcBef>
              <a:buClrTx/>
              <a:buSzTx/>
              <a:buNone/>
            </a:pPr>
            <a:r>
              <a:rPr lang="fa-IR" sz="2800" b="1" dirty="0" smtClean="0">
                <a:ln w="0"/>
                <a:solidFill>
                  <a:srgbClr val="B4176D"/>
                </a:solidFill>
                <a:effectLst>
                  <a:outerShdw blurRad="38100" dist="25400" dir="5400000" algn="ctr" rotWithShape="0">
                    <a:srgbClr val="6E747A">
                      <a:alpha val="43000"/>
                    </a:srgbClr>
                  </a:outerShdw>
                </a:effectLst>
                <a:latin typeface="Century Gothic" panose="020B0502020202020204" pitchFamily="34" charset="0"/>
                <a:ea typeface="Calibri" panose="020F0502020204030204" pitchFamily="34" charset="0"/>
              </a:rPr>
              <a:t>تمرین:</a:t>
            </a:r>
            <a:r>
              <a:rPr lang="fa-IR" sz="2800" dirty="0" smtClean="0">
                <a:ln w="0"/>
                <a:solidFill>
                  <a:schemeClr val="tx1"/>
                </a:solidFill>
                <a:effectLst>
                  <a:outerShdw blurRad="38100" dist="25400" dir="5400000" algn="ctr" rotWithShape="0">
                    <a:srgbClr val="6E747A">
                      <a:alpha val="43000"/>
                    </a:srgbClr>
                  </a:outerShdw>
                </a:effectLst>
                <a:latin typeface="Century Gothic" panose="020B0502020202020204" pitchFamily="34" charset="0"/>
                <a:ea typeface="Calibri" panose="020F0502020204030204" pitchFamily="34" charset="0"/>
              </a:rPr>
              <a:t>مسیر عبور نور را در هر شکل رسم کنید</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320" y="4036423"/>
            <a:ext cx="4493623" cy="2259874"/>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92239" y="3722914"/>
            <a:ext cx="4349931" cy="2821576"/>
          </a:xfrm>
          <a:prstGeom prst="rect">
            <a:avLst/>
          </a:prstGeom>
        </p:spPr>
      </p:pic>
    </p:spTree>
    <p:custDataLst>
      <p:tags r:id="rId1"/>
    </p:custDataLst>
    <p:extLst>
      <p:ext uri="{BB962C8B-B14F-4D97-AF65-F5344CB8AC3E}">
        <p14:creationId xmlns:p14="http://schemas.microsoft.com/office/powerpoint/2010/main" val="646893711"/>
      </p:ext>
    </p:extLst>
  </p:cSld>
  <p:clrMapOvr>
    <a:masterClrMapping/>
  </p:clrMapOvr>
  <p:transition spd="slow" advTm="34501">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ubtitle 2"/>
          <p:cNvSpPr txBox="1">
            <a:spLocks/>
          </p:cNvSpPr>
          <p:nvPr/>
        </p:nvSpPr>
        <p:spPr>
          <a:xfrm>
            <a:off x="6662059" y="3260248"/>
            <a:ext cx="5791200" cy="1688735"/>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1800" b="0" i="0" kern="1200" cap="all">
                <a:solidFill>
                  <a:schemeClr val="accent1"/>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charset="2"/>
              <a:buNone/>
              <a:defRPr sz="1600" b="0" i="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9pPr>
          </a:lstStyle>
          <a:p>
            <a:pPr algn="ctr"/>
            <a:r>
              <a:rPr lang="fa-IR" sz="6600" dirty="0" smtClean="0">
                <a:solidFill>
                  <a:schemeClr val="accent2">
                    <a:lumMod val="75000"/>
                  </a:schemeClr>
                </a:solidFill>
              </a:rPr>
              <a:t>چشمه های نور</a:t>
            </a:r>
            <a:endParaRPr lang="en-US" sz="6600" dirty="0">
              <a:solidFill>
                <a:schemeClr val="accent2">
                  <a:lumMod val="75000"/>
                </a:schemeClr>
              </a:solidFill>
            </a:endParaRPr>
          </a:p>
        </p:txBody>
      </p:sp>
      <p:sp>
        <p:nvSpPr>
          <p:cNvPr id="15" name="Down Arrow 14"/>
          <p:cNvSpPr/>
          <p:nvPr/>
        </p:nvSpPr>
        <p:spPr>
          <a:xfrm rot="6534464">
            <a:off x="6229472" y="2545601"/>
            <a:ext cx="150962" cy="210459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Down Arrow 15"/>
          <p:cNvSpPr/>
          <p:nvPr/>
        </p:nvSpPr>
        <p:spPr>
          <a:xfrm rot="4348922">
            <a:off x="6217274" y="3402962"/>
            <a:ext cx="144025" cy="206084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ubtitle 2"/>
          <p:cNvSpPr txBox="1">
            <a:spLocks/>
          </p:cNvSpPr>
          <p:nvPr/>
        </p:nvSpPr>
        <p:spPr>
          <a:xfrm>
            <a:off x="-227383" y="2548349"/>
            <a:ext cx="5791200" cy="1688735"/>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1800" b="0" i="0" kern="1200" cap="all">
                <a:solidFill>
                  <a:schemeClr val="accent1"/>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charset="2"/>
              <a:buNone/>
              <a:defRPr sz="1600" b="0" i="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9pPr>
          </a:lstStyle>
          <a:p>
            <a:pPr algn="ctr"/>
            <a:r>
              <a:rPr lang="fa-IR" sz="6600" cap="none" dirty="0" smtClean="0">
                <a:ln w="0"/>
                <a:solidFill>
                  <a:schemeClr val="accent2">
                    <a:lumMod val="75000"/>
                  </a:schemeClr>
                </a:solidFill>
                <a:effectLst>
                  <a:outerShdw blurRad="38100" dist="25400" dir="5400000" algn="ctr" rotWithShape="0">
                    <a:srgbClr val="6E747A">
                      <a:alpha val="43000"/>
                    </a:srgbClr>
                  </a:outerShdw>
                </a:effectLst>
              </a:rPr>
              <a:t>چشمه نور گسترده</a:t>
            </a:r>
            <a:endParaRPr lang="en-US" sz="6600" cap="none" dirty="0">
              <a:ln w="0"/>
              <a:solidFill>
                <a:schemeClr val="accent2">
                  <a:lumMod val="75000"/>
                </a:schemeClr>
              </a:solidFill>
              <a:effectLst>
                <a:outerShdw blurRad="38100" dist="25400" dir="5400000" algn="ctr" rotWithShape="0">
                  <a:srgbClr val="6E747A">
                    <a:alpha val="43000"/>
                  </a:srgbClr>
                </a:outerShdw>
              </a:effectLst>
            </a:endParaRPr>
          </a:p>
        </p:txBody>
      </p:sp>
      <p:sp>
        <p:nvSpPr>
          <p:cNvPr id="18" name="Subtitle 2"/>
          <p:cNvSpPr txBox="1">
            <a:spLocks/>
          </p:cNvSpPr>
          <p:nvPr/>
        </p:nvSpPr>
        <p:spPr>
          <a:xfrm>
            <a:off x="-57566" y="4237084"/>
            <a:ext cx="5791200" cy="1688735"/>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1800" b="0" i="0" kern="1200" cap="all">
                <a:solidFill>
                  <a:schemeClr val="accent1"/>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charset="2"/>
              <a:buNone/>
              <a:defRPr sz="1600" b="0" i="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9pPr>
          </a:lstStyle>
          <a:p>
            <a:pPr algn="ctr"/>
            <a:r>
              <a:rPr lang="fa-IR" sz="6600" cap="none" dirty="0" smtClean="0">
                <a:ln w="0"/>
                <a:solidFill>
                  <a:schemeClr val="accent2">
                    <a:lumMod val="75000"/>
                  </a:schemeClr>
                </a:solidFill>
                <a:effectLst>
                  <a:outerShdw blurRad="38100" dist="25400" dir="5400000" algn="ctr" rotWithShape="0">
                    <a:srgbClr val="6E747A">
                      <a:alpha val="43000"/>
                    </a:srgbClr>
                  </a:outerShdw>
                </a:effectLst>
              </a:rPr>
              <a:t>چشمه نور نقطه ای</a:t>
            </a:r>
            <a:endParaRPr lang="en-US" sz="6600" cap="none" dirty="0">
              <a:ln w="0"/>
              <a:solidFill>
                <a:schemeClr val="accent2">
                  <a:lumMod val="75000"/>
                </a:schemeClr>
              </a:solidFill>
              <a:effectLst>
                <a:outerShdw blurRad="38100" dist="25400" dir="5400000" algn="ctr" rotWithShape="0">
                  <a:srgbClr val="6E747A">
                    <a:alpha val="43000"/>
                  </a:srgbClr>
                </a:outerShdw>
              </a:effectLst>
            </a:endParaRPr>
          </a:p>
        </p:txBody>
      </p:sp>
      <p:sp>
        <p:nvSpPr>
          <p:cNvPr id="19" name="Subtitle 2"/>
          <p:cNvSpPr txBox="1">
            <a:spLocks/>
          </p:cNvSpPr>
          <p:nvPr/>
        </p:nvSpPr>
        <p:spPr>
          <a:xfrm>
            <a:off x="2925119" y="747137"/>
            <a:ext cx="5617030" cy="1375226"/>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1800" b="0" i="0" kern="1200" cap="all">
                <a:solidFill>
                  <a:schemeClr val="accent1"/>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charset="2"/>
              <a:buNone/>
              <a:defRPr sz="1600" b="0" i="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9pPr>
          </a:lstStyle>
          <a:p>
            <a:pPr marL="857250" indent="-857250" algn="ctr" rtl="1">
              <a:buFont typeface="Arial" panose="020B0604020202020204" pitchFamily="34" charset="0"/>
              <a:buChar char="•"/>
            </a:pPr>
            <a:r>
              <a:rPr lang="fa-IR" sz="6000" dirty="0" smtClean="0">
                <a:solidFill>
                  <a:schemeClr val="accent1">
                    <a:lumMod val="75000"/>
                  </a:schemeClr>
                </a:solidFill>
              </a:rPr>
              <a:t>کلیات مباحث نور</a:t>
            </a:r>
            <a:endParaRPr lang="en-US" sz="6000" dirty="0">
              <a:solidFill>
                <a:schemeClr val="accent1">
                  <a:lumMod val="75000"/>
                </a:schemeClr>
              </a:solidFill>
            </a:endParaRPr>
          </a:p>
        </p:txBody>
      </p:sp>
    </p:spTree>
    <p:custDataLst>
      <p:tags r:id="rId1"/>
    </p:custDataLst>
    <p:extLst>
      <p:ext uri="{BB962C8B-B14F-4D97-AF65-F5344CB8AC3E}">
        <p14:creationId xmlns:p14="http://schemas.microsoft.com/office/powerpoint/2010/main" val="1656207252"/>
      </p:ext>
    </p:extLst>
  </p:cSld>
  <p:clrMapOvr>
    <a:masterClrMapping/>
  </p:clrMapOvr>
  <p:transition spd="slow" advTm="12928">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heel(1)">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500" fill="hold"/>
                                        <p:tgtEl>
                                          <p:spTgt spid="16"/>
                                        </p:tgtEl>
                                        <p:attrNameLst>
                                          <p:attrName>ppt_x</p:attrName>
                                        </p:attrNameLst>
                                      </p:cBhvr>
                                      <p:tavLst>
                                        <p:tav tm="0">
                                          <p:val>
                                            <p:strVal val="#ppt_x"/>
                                          </p:val>
                                        </p:tav>
                                        <p:tav tm="100000">
                                          <p:val>
                                            <p:strVal val="#ppt_x"/>
                                          </p:val>
                                        </p:tav>
                                      </p:tavLst>
                                    </p:anim>
                                    <p:anim calcmode="lin" valueType="num">
                                      <p:cBhvr additive="base">
                                        <p:cTn id="2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ppt_x"/>
                                          </p:val>
                                        </p:tav>
                                        <p:tav tm="100000">
                                          <p:val>
                                            <p:strVal val="#ppt_x"/>
                                          </p:val>
                                        </p:tav>
                                      </p:tavLst>
                                    </p:anim>
                                    <p:anim calcmode="lin" valueType="num">
                                      <p:cBhvr additive="base">
                                        <p:cTn id="2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 calcmode="lin" valueType="num">
                                      <p:cBhvr additive="base">
                                        <p:cTn id="33" dur="500" fill="hold"/>
                                        <p:tgtEl>
                                          <p:spTgt spid="18"/>
                                        </p:tgtEl>
                                        <p:attrNameLst>
                                          <p:attrName>ppt_x</p:attrName>
                                        </p:attrNameLst>
                                      </p:cBhvr>
                                      <p:tavLst>
                                        <p:tav tm="0">
                                          <p:val>
                                            <p:strVal val="#ppt_x"/>
                                          </p:val>
                                        </p:tav>
                                        <p:tav tm="100000">
                                          <p:val>
                                            <p:strVal val="#ppt_x"/>
                                          </p:val>
                                        </p:tav>
                                      </p:tavLst>
                                    </p:anim>
                                    <p:anim calcmode="lin" valueType="num">
                                      <p:cBhvr additive="base">
                                        <p:cTn id="3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animBg="1"/>
      <p:bldP spid="16" grpId="0" animBg="1"/>
      <p:bldP spid="17" grpId="0"/>
      <p:bldP spid="18" grpId="0"/>
      <p:bldP spid="1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953" y="1306286"/>
            <a:ext cx="8761413" cy="888272"/>
          </a:xfrm>
        </p:spPr>
        <p:txBody>
          <a:bodyPr/>
          <a:lstStyle/>
          <a:p>
            <a:pPr lvl="0">
              <a:spcBef>
                <a:spcPts val="0"/>
              </a:spcBef>
            </a:pPr>
            <a:r>
              <a:rPr lang="fa-IR" sz="4400" b="1" dirty="0">
                <a:solidFill>
                  <a:srgbClr val="B4176D"/>
                </a:solidFill>
                <a:effectLst>
                  <a:outerShdw blurRad="38100" dist="19050" dir="2700000" algn="tl">
                    <a:prstClr val="black">
                      <a:alpha val="40000"/>
                    </a:prstClr>
                  </a:outerShdw>
                </a:effectLst>
                <a:latin typeface="Arabic Typesetting" panose="03020402040406030203" pitchFamily="66" charset="-78"/>
                <a:ea typeface="+mn-ea"/>
                <a:cs typeface="Arial" panose="020B0604020202020204" pitchFamily="34" charset="0"/>
              </a:rPr>
              <a:t>آینه </a:t>
            </a:r>
            <a:r>
              <a:rPr lang="fa-IR" sz="4400" b="1" dirty="0" smtClean="0">
                <a:solidFill>
                  <a:srgbClr val="B4176D"/>
                </a:solidFill>
                <a:effectLst>
                  <a:outerShdw blurRad="38100" dist="19050" dir="2700000" algn="tl">
                    <a:prstClr val="black">
                      <a:alpha val="40000"/>
                    </a:prstClr>
                  </a:outerShdw>
                </a:effectLst>
                <a:latin typeface="Arabic Typesetting" panose="03020402040406030203" pitchFamily="66" charset="-78"/>
                <a:ea typeface="+mn-ea"/>
                <a:cs typeface="Arial" panose="020B0604020202020204" pitchFamily="34" charset="0"/>
              </a:rPr>
              <a:t>تخت                      </a:t>
            </a:r>
            <a:r>
              <a:rPr lang="en-US" sz="1800" dirty="0">
                <a:solidFill>
                  <a:prstClr val="black"/>
                </a:solidFill>
                <a:ea typeface="+mn-ea"/>
                <a:cs typeface="+mn-cs"/>
              </a:rPr>
              <a:t/>
            </a:r>
            <a:br>
              <a:rPr lang="en-US" sz="1800" dirty="0">
                <a:solidFill>
                  <a:prstClr val="black"/>
                </a:solidFill>
                <a:ea typeface="+mn-ea"/>
                <a:cs typeface="+mn-cs"/>
              </a:rPr>
            </a:br>
            <a:endParaRPr lang="en-US" dirty="0"/>
          </a:p>
        </p:txBody>
      </p:sp>
      <p:sp>
        <p:nvSpPr>
          <p:cNvPr id="3" name="Content Placeholder 2"/>
          <p:cNvSpPr>
            <a:spLocks noGrp="1"/>
          </p:cNvSpPr>
          <p:nvPr>
            <p:ph idx="1"/>
          </p:nvPr>
        </p:nvSpPr>
        <p:spPr>
          <a:xfrm>
            <a:off x="0" y="2194558"/>
            <a:ext cx="11652069" cy="1423852"/>
          </a:xfrm>
        </p:spPr>
        <p:txBody>
          <a:bodyPr/>
          <a:lstStyle/>
          <a:p>
            <a:pPr marL="457200" lvl="1" indent="0" algn="r">
              <a:spcBef>
                <a:spcPts val="0"/>
              </a:spcBef>
              <a:buClrTx/>
              <a:buSzTx/>
              <a:buNone/>
            </a:pPr>
            <a:r>
              <a:rPr lang="fa-IR" sz="2800" b="1" dirty="0" smtClean="0">
                <a:ln w="0"/>
                <a:solidFill>
                  <a:srgbClr val="B4176D"/>
                </a:solidFill>
                <a:effectLst>
                  <a:outerShdw blurRad="38100" dist="25400" dir="5400000" algn="ctr" rotWithShape="0">
                    <a:srgbClr val="6E747A">
                      <a:alpha val="43000"/>
                    </a:srgbClr>
                  </a:outerShdw>
                </a:effectLst>
                <a:latin typeface="Century Gothic" panose="020B0502020202020204" pitchFamily="34" charset="0"/>
                <a:ea typeface="Calibri" panose="020F0502020204030204" pitchFamily="34" charset="0"/>
              </a:rPr>
              <a:t>تعداد تصویر درآینه های تخت تقاطع:</a:t>
            </a:r>
          </a:p>
          <a:p>
            <a:pPr marL="457200" lvl="1" indent="0" algn="r">
              <a:spcBef>
                <a:spcPts val="0"/>
              </a:spcBef>
              <a:buClrTx/>
              <a:buSzTx/>
              <a:buNone/>
            </a:pPr>
            <a:r>
              <a:rPr lang="fa-IR" sz="2800" dirty="0" smtClean="0">
                <a:ln w="0"/>
                <a:solidFill>
                  <a:schemeClr val="tx1"/>
                </a:solidFill>
                <a:effectLst>
                  <a:outerShdw blurRad="38100" dist="25400" dir="5400000" algn="ctr" rotWithShape="0">
                    <a:srgbClr val="6E747A">
                      <a:alpha val="43000"/>
                    </a:srgbClr>
                  </a:outerShdw>
                </a:effectLst>
                <a:latin typeface="Century Gothic" panose="020B0502020202020204" pitchFamily="34" charset="0"/>
                <a:ea typeface="Calibri" panose="020F0502020204030204" pitchFamily="34" charset="0"/>
              </a:rPr>
              <a:t>می‌توان از فرمول زیر تعداد تصاویر را درآینه های تخت متقاطع بدست آورد </a:t>
            </a:r>
            <a:endParaRPr lang="fa-IR" sz="2800" dirty="0">
              <a:ln w="0"/>
              <a:solidFill>
                <a:schemeClr val="tx1"/>
              </a:solidFill>
              <a:effectLst>
                <a:outerShdw blurRad="38100" dist="25400" dir="5400000" algn="ctr" rotWithShape="0">
                  <a:srgbClr val="6E747A">
                    <a:alpha val="43000"/>
                  </a:srgbClr>
                </a:outerShdw>
              </a:effectLst>
              <a:latin typeface="Century Gothic" panose="020B0502020202020204" pitchFamily="34" charset="0"/>
              <a:ea typeface="Calibri" panose="020F0502020204030204"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880" y="3892731"/>
            <a:ext cx="4284617" cy="2612572"/>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67496" y="3357154"/>
            <a:ext cx="6714309" cy="3291840"/>
          </a:xfrm>
          <a:prstGeom prst="rect">
            <a:avLst/>
          </a:prstGeom>
        </p:spPr>
      </p:pic>
    </p:spTree>
    <p:custDataLst>
      <p:tags r:id="rId1"/>
    </p:custDataLst>
    <p:extLst>
      <p:ext uri="{BB962C8B-B14F-4D97-AF65-F5344CB8AC3E}">
        <p14:creationId xmlns:p14="http://schemas.microsoft.com/office/powerpoint/2010/main" val="3600260934"/>
      </p:ext>
    </p:extLst>
  </p:cSld>
  <p:clrMapOvr>
    <a:masterClrMapping/>
  </p:clrMapOvr>
  <p:transition spd="slow" advTm="29430">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1000"/>
                                        <p:tgtEl>
                                          <p:spTgt spid="3">
                                            <p:txEl>
                                              <p:pRg st="1" end="1"/>
                                            </p:txEl>
                                          </p:spTgt>
                                        </p:tgtEl>
                                      </p:cBhvr>
                                    </p:animEffect>
                                    <p:anim calcmode="lin" valueType="num">
                                      <p:cBhvr>
                                        <p:cTn id="1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5" presetClass="entr" presetSubtype="0"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2000"/>
                                        <p:tgtEl>
                                          <p:spTgt spid="5"/>
                                        </p:tgtEl>
                                      </p:cBhvr>
                                    </p:animEffect>
                                    <p:anim calcmode="lin" valueType="num">
                                      <p:cBhvr>
                                        <p:cTn id="25" dur="2000" fill="hold"/>
                                        <p:tgtEl>
                                          <p:spTgt spid="5"/>
                                        </p:tgtEl>
                                        <p:attrNameLst>
                                          <p:attrName>ppt_w</p:attrName>
                                        </p:attrNameLst>
                                      </p:cBhvr>
                                      <p:tavLst>
                                        <p:tav tm="0" fmla="#ppt_w*sin(2.5*pi*$)">
                                          <p:val>
                                            <p:fltVal val="0"/>
                                          </p:val>
                                        </p:tav>
                                        <p:tav tm="100000">
                                          <p:val>
                                            <p:fltVal val="1"/>
                                          </p:val>
                                        </p:tav>
                                      </p:tavLst>
                                    </p:anim>
                                    <p:anim calcmode="lin" valueType="num">
                                      <p:cBhvr>
                                        <p:cTn id="26" dur="20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wipe(down)">
                                      <p:cBhvr>
                                        <p:cTn id="3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953" y="783771"/>
            <a:ext cx="8761413" cy="1188720"/>
          </a:xfrm>
        </p:spPr>
        <p:txBody>
          <a:bodyPr/>
          <a:lstStyle/>
          <a:p>
            <a:pPr lvl="0">
              <a:spcBef>
                <a:spcPts val="0"/>
              </a:spcBef>
            </a:pPr>
            <a:r>
              <a:rPr lang="fa-IR" sz="4400" b="1" dirty="0">
                <a:solidFill>
                  <a:srgbClr val="B4176D"/>
                </a:solidFill>
                <a:effectLst>
                  <a:outerShdw blurRad="38100" dist="19050" dir="2700000" algn="tl">
                    <a:prstClr val="black">
                      <a:alpha val="40000"/>
                    </a:prstClr>
                  </a:outerShdw>
                </a:effectLst>
                <a:latin typeface="Arabic Typesetting" panose="03020402040406030203" pitchFamily="66" charset="-78"/>
                <a:ea typeface="+mn-ea"/>
                <a:cs typeface="Arial" panose="020B0604020202020204" pitchFamily="34" charset="0"/>
              </a:rPr>
              <a:t>آینه </a:t>
            </a:r>
            <a:r>
              <a:rPr lang="fa-IR" sz="4400" b="1" dirty="0" smtClean="0">
                <a:solidFill>
                  <a:srgbClr val="B4176D"/>
                </a:solidFill>
                <a:effectLst>
                  <a:outerShdw blurRad="38100" dist="19050" dir="2700000" algn="tl">
                    <a:prstClr val="black">
                      <a:alpha val="40000"/>
                    </a:prstClr>
                  </a:outerShdw>
                </a:effectLst>
                <a:latin typeface="Arabic Typesetting" panose="03020402040406030203" pitchFamily="66" charset="-78"/>
                <a:ea typeface="+mn-ea"/>
                <a:cs typeface="Arial" panose="020B0604020202020204" pitchFamily="34" charset="0"/>
              </a:rPr>
              <a:t>تخت                      </a:t>
            </a:r>
            <a:r>
              <a:rPr lang="en-US" sz="1800" dirty="0">
                <a:solidFill>
                  <a:prstClr val="black"/>
                </a:solidFill>
                <a:ea typeface="+mn-ea"/>
                <a:cs typeface="+mn-cs"/>
              </a:rPr>
              <a:t/>
            </a:r>
            <a:br>
              <a:rPr lang="en-US" sz="1800" dirty="0">
                <a:solidFill>
                  <a:prstClr val="black"/>
                </a:solidFill>
                <a:ea typeface="+mn-ea"/>
                <a:cs typeface="+mn-cs"/>
              </a:rPr>
            </a:br>
            <a:endParaRPr lang="en-US" dirty="0"/>
          </a:p>
        </p:txBody>
      </p:sp>
      <p:sp>
        <p:nvSpPr>
          <p:cNvPr id="3" name="Content Placeholder 2"/>
          <p:cNvSpPr>
            <a:spLocks noGrp="1"/>
          </p:cNvSpPr>
          <p:nvPr>
            <p:ph idx="1"/>
          </p:nvPr>
        </p:nvSpPr>
        <p:spPr>
          <a:xfrm>
            <a:off x="1154954" y="2603500"/>
            <a:ext cx="10484051" cy="3013529"/>
          </a:xfrm>
        </p:spPr>
        <p:txBody>
          <a:bodyPr/>
          <a:lstStyle/>
          <a:p>
            <a:pPr marL="457200" lvl="1" indent="0" algn="r">
              <a:spcBef>
                <a:spcPts val="0"/>
              </a:spcBef>
              <a:buClrTx/>
              <a:buSzTx/>
              <a:buNone/>
            </a:pPr>
            <a:r>
              <a:rPr lang="fa-IR" sz="2800" b="1" dirty="0" smtClean="0">
                <a:ln w="0"/>
                <a:solidFill>
                  <a:srgbClr val="B4176D"/>
                </a:solidFill>
                <a:effectLst>
                  <a:outerShdw blurRad="38100" dist="25400" dir="5400000" algn="ctr" rotWithShape="0">
                    <a:srgbClr val="6E747A">
                      <a:alpha val="43000"/>
                    </a:srgbClr>
                  </a:outerShdw>
                </a:effectLst>
                <a:latin typeface="Century Gothic" panose="020B0502020202020204" pitchFamily="34" charset="0"/>
                <a:ea typeface="Calibri" panose="020F0502020204030204" pitchFamily="34" charset="0"/>
              </a:rPr>
              <a:t>کاربرد آینه های تخت:</a:t>
            </a:r>
          </a:p>
          <a:p>
            <a:pPr marL="457200" lvl="1" indent="0" algn="r">
              <a:spcBef>
                <a:spcPts val="0"/>
              </a:spcBef>
              <a:buClrTx/>
              <a:buSzTx/>
              <a:buNone/>
            </a:pPr>
            <a:r>
              <a:rPr lang="fa-IR" sz="2800" dirty="0" smtClean="0">
                <a:ln w="0"/>
                <a:solidFill>
                  <a:schemeClr val="accent1"/>
                </a:solidFill>
                <a:effectLst>
                  <a:outerShdw blurRad="38100" dist="25400" dir="5400000" algn="ctr" rotWithShape="0">
                    <a:srgbClr val="6E747A">
                      <a:alpha val="43000"/>
                    </a:srgbClr>
                  </a:outerShdw>
                </a:effectLst>
                <a:latin typeface="Century Gothic" panose="020B0502020202020204" pitchFamily="34" charset="0"/>
                <a:ea typeface="Calibri" panose="020F0502020204030204" pitchFamily="34" charset="0"/>
              </a:rPr>
              <a:t>1-</a:t>
            </a:r>
            <a:r>
              <a:rPr lang="fa-IR" sz="2800" dirty="0" smtClean="0">
                <a:ln w="0"/>
                <a:solidFill>
                  <a:schemeClr val="tx1"/>
                </a:solidFill>
                <a:effectLst>
                  <a:outerShdw blurRad="38100" dist="25400" dir="5400000" algn="ctr" rotWithShape="0">
                    <a:srgbClr val="6E747A">
                      <a:alpha val="43000"/>
                    </a:srgbClr>
                  </a:outerShdw>
                </a:effectLst>
                <a:latin typeface="Century Gothic" panose="020B0502020202020204" pitchFamily="34" charset="0"/>
                <a:ea typeface="Calibri" panose="020F0502020204030204" pitchFamily="34" charset="0"/>
              </a:rPr>
              <a:t>استفاده روزمره در منازل ، محل کار، آرایشگاه و...</a:t>
            </a:r>
          </a:p>
          <a:p>
            <a:pPr marL="457200" lvl="1" indent="0" algn="r">
              <a:spcBef>
                <a:spcPts val="0"/>
              </a:spcBef>
              <a:buClrTx/>
              <a:buSzTx/>
              <a:buNone/>
            </a:pPr>
            <a:r>
              <a:rPr lang="fa-IR" sz="2800" dirty="0" smtClean="0">
                <a:ln w="0"/>
                <a:solidFill>
                  <a:schemeClr val="accent1"/>
                </a:solidFill>
                <a:effectLst>
                  <a:outerShdw blurRad="38100" dist="25400" dir="5400000" algn="ctr" rotWithShape="0">
                    <a:srgbClr val="6E747A">
                      <a:alpha val="43000"/>
                    </a:srgbClr>
                  </a:outerShdw>
                </a:effectLst>
                <a:latin typeface="Century Gothic" panose="020B0502020202020204" pitchFamily="34" charset="0"/>
                <a:ea typeface="Calibri" panose="020F0502020204030204" pitchFamily="34" charset="0"/>
              </a:rPr>
              <a:t>2-</a:t>
            </a:r>
            <a:r>
              <a:rPr lang="fa-IR" sz="2800" dirty="0" smtClean="0">
                <a:ln w="0"/>
                <a:solidFill>
                  <a:schemeClr val="tx1"/>
                </a:solidFill>
                <a:effectLst>
                  <a:outerShdw blurRad="38100" dist="25400" dir="5400000" algn="ctr" rotWithShape="0">
                    <a:srgbClr val="6E747A">
                      <a:alpha val="43000"/>
                    </a:srgbClr>
                  </a:outerShdw>
                </a:effectLst>
                <a:latin typeface="Century Gothic" panose="020B0502020202020204" pitchFamily="34" charset="0"/>
                <a:ea typeface="Calibri" panose="020F0502020204030204" pitchFamily="34" charset="0"/>
              </a:rPr>
              <a:t>استفاده برای ارسال علائم مخابراتی</a:t>
            </a:r>
          </a:p>
          <a:p>
            <a:pPr marL="457200" lvl="1" indent="0" algn="r">
              <a:spcBef>
                <a:spcPts val="0"/>
              </a:spcBef>
              <a:buClrTx/>
              <a:buSzTx/>
              <a:buNone/>
            </a:pPr>
            <a:r>
              <a:rPr lang="fa-IR" sz="2800" dirty="0" smtClean="0">
                <a:ln w="0"/>
                <a:solidFill>
                  <a:schemeClr val="accent1"/>
                </a:solidFill>
                <a:effectLst>
                  <a:outerShdw blurRad="38100" dist="25400" dir="5400000" algn="ctr" rotWithShape="0">
                    <a:srgbClr val="6E747A">
                      <a:alpha val="43000"/>
                    </a:srgbClr>
                  </a:outerShdw>
                </a:effectLst>
                <a:latin typeface="Century Gothic" panose="020B0502020202020204" pitchFamily="34" charset="0"/>
                <a:ea typeface="Calibri" panose="020F0502020204030204" pitchFamily="34" charset="0"/>
              </a:rPr>
              <a:t>3-</a:t>
            </a:r>
            <a:r>
              <a:rPr lang="fa-IR" sz="2800" dirty="0" smtClean="0">
                <a:ln w="0"/>
                <a:solidFill>
                  <a:schemeClr val="tx1"/>
                </a:solidFill>
                <a:effectLst>
                  <a:outerShdw blurRad="38100" dist="25400" dir="5400000" algn="ctr" rotWithShape="0">
                    <a:srgbClr val="6E747A">
                      <a:alpha val="43000"/>
                    </a:srgbClr>
                  </a:outerShdw>
                </a:effectLst>
                <a:latin typeface="Century Gothic" panose="020B0502020202020204" pitchFamily="34" charset="0"/>
                <a:ea typeface="Calibri" panose="020F0502020204030204" pitchFamily="34" charset="0"/>
              </a:rPr>
              <a:t>استفادهبرای اندازه گیری سرعت نورودرسایر وسائل نوری بازتابی</a:t>
            </a:r>
          </a:p>
          <a:p>
            <a:pPr marL="457200" lvl="1" indent="0" algn="r">
              <a:spcBef>
                <a:spcPts val="0"/>
              </a:spcBef>
              <a:buClrTx/>
              <a:buSzTx/>
              <a:buNone/>
            </a:pPr>
            <a:r>
              <a:rPr lang="fa-IR" sz="2800" dirty="0" smtClean="0">
                <a:ln w="0"/>
                <a:solidFill>
                  <a:schemeClr val="accent1"/>
                </a:solidFill>
                <a:effectLst>
                  <a:outerShdw blurRad="38100" dist="25400" dir="5400000" algn="ctr" rotWithShape="0">
                    <a:srgbClr val="6E747A">
                      <a:alpha val="43000"/>
                    </a:srgbClr>
                  </a:outerShdw>
                </a:effectLst>
                <a:latin typeface="Century Gothic" panose="020B0502020202020204" pitchFamily="34" charset="0"/>
                <a:ea typeface="Calibri" panose="020F0502020204030204" pitchFamily="34" charset="0"/>
              </a:rPr>
              <a:t>4-</a:t>
            </a:r>
            <a:r>
              <a:rPr lang="fa-IR" sz="2800" dirty="0" smtClean="0">
                <a:ln w="0"/>
                <a:solidFill>
                  <a:schemeClr val="tx1"/>
                </a:solidFill>
                <a:effectLst>
                  <a:outerShdw blurRad="38100" dist="25400" dir="5400000" algn="ctr" rotWithShape="0">
                    <a:srgbClr val="6E747A">
                      <a:alpha val="43000"/>
                    </a:srgbClr>
                  </a:outerShdw>
                </a:effectLst>
                <a:latin typeface="Century Gothic" panose="020B0502020202020204" pitchFamily="34" charset="0"/>
                <a:ea typeface="Calibri" panose="020F0502020204030204" pitchFamily="34" charset="0"/>
              </a:rPr>
              <a:t>ساخت زیبابین</a:t>
            </a:r>
          </a:p>
          <a:p>
            <a:pPr marL="457200" lvl="1" indent="0" algn="r">
              <a:spcBef>
                <a:spcPts val="0"/>
              </a:spcBef>
              <a:buClrTx/>
              <a:buSzTx/>
              <a:buNone/>
            </a:pPr>
            <a:r>
              <a:rPr lang="fa-IR" sz="2800" dirty="0" smtClean="0">
                <a:ln w="0"/>
                <a:solidFill>
                  <a:schemeClr val="accent1"/>
                </a:solidFill>
                <a:effectLst>
                  <a:outerShdw blurRad="38100" dist="25400" dir="5400000" algn="ctr" rotWithShape="0">
                    <a:srgbClr val="6E747A">
                      <a:alpha val="43000"/>
                    </a:srgbClr>
                  </a:outerShdw>
                </a:effectLst>
                <a:latin typeface="Century Gothic" panose="020B0502020202020204" pitchFamily="34" charset="0"/>
                <a:ea typeface="Calibri" panose="020F0502020204030204" pitchFamily="34" charset="0"/>
              </a:rPr>
              <a:t>5-</a:t>
            </a:r>
            <a:r>
              <a:rPr lang="fa-IR" sz="2800" dirty="0" smtClean="0">
                <a:ln w="0"/>
                <a:solidFill>
                  <a:schemeClr val="tx1"/>
                </a:solidFill>
                <a:effectLst>
                  <a:outerShdw blurRad="38100" dist="25400" dir="5400000" algn="ctr" rotWithShape="0">
                    <a:srgbClr val="6E747A">
                      <a:alpha val="43000"/>
                    </a:srgbClr>
                  </a:outerShdw>
                </a:effectLst>
                <a:latin typeface="Century Gothic" panose="020B0502020202020204" pitchFamily="34" charset="0"/>
                <a:ea typeface="Calibri" panose="020F0502020204030204" pitchFamily="34" charset="0"/>
              </a:rPr>
              <a:t>ساخت پریسکوپ</a:t>
            </a:r>
            <a:endParaRPr lang="fa-IR" sz="2800" dirty="0">
              <a:ln w="0"/>
              <a:solidFill>
                <a:schemeClr val="tx1"/>
              </a:solidFill>
              <a:effectLst>
                <a:outerShdw blurRad="38100" dist="25400" dir="5400000" algn="ctr" rotWithShape="0">
                  <a:srgbClr val="6E747A">
                    <a:alpha val="43000"/>
                  </a:srgbClr>
                </a:outerShdw>
              </a:effectLst>
              <a:latin typeface="Century Gothic" panose="020B0502020202020204" pitchFamily="34" charset="0"/>
              <a:ea typeface="Calibri" panose="020F0502020204030204" pitchFamily="34" charset="0"/>
            </a:endParaRPr>
          </a:p>
        </p:txBody>
      </p:sp>
    </p:spTree>
    <p:custDataLst>
      <p:tags r:id="rId1"/>
    </p:custDataLst>
    <p:extLst>
      <p:ext uri="{BB962C8B-B14F-4D97-AF65-F5344CB8AC3E}">
        <p14:creationId xmlns:p14="http://schemas.microsoft.com/office/powerpoint/2010/main" val="388582470"/>
      </p:ext>
    </p:extLst>
  </p:cSld>
  <p:clrMapOvr>
    <a:masterClrMapping/>
  </p:clrMapOvr>
  <p:transition spd="slow" advTm="30940">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down)">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down)">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wipe(down)">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wipe(down)">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wipe(down)">
                                      <p:cBhvr>
                                        <p:cTn id="3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sz="4000" dirty="0" smtClean="0">
                <a:solidFill>
                  <a:schemeClr val="accent1"/>
                </a:solidFill>
              </a:rPr>
              <a:t>زیبا بین   </a:t>
            </a:r>
            <a:r>
              <a:rPr lang="fa-IR" dirty="0" smtClean="0"/>
              <a:t>                               </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06286" y="2769325"/>
            <a:ext cx="4519748" cy="3304903"/>
          </a:xfr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88183" y="2769325"/>
            <a:ext cx="4637313" cy="3304903"/>
          </a:xfrm>
          <a:prstGeom prst="rect">
            <a:avLst/>
          </a:prstGeom>
        </p:spPr>
      </p:pic>
    </p:spTree>
    <p:custDataLst>
      <p:tags r:id="rId1"/>
    </p:custDataLst>
    <p:extLst>
      <p:ext uri="{BB962C8B-B14F-4D97-AF65-F5344CB8AC3E}">
        <p14:creationId xmlns:p14="http://schemas.microsoft.com/office/powerpoint/2010/main" val="2615179399"/>
      </p:ext>
    </p:extLst>
  </p:cSld>
  <p:clrMapOvr>
    <a:masterClrMapping/>
  </p:clrMapOvr>
  <p:transition spd="slow" advTm="14067">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heckerboard(across)">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sz="4000" dirty="0">
                <a:solidFill>
                  <a:schemeClr val="accent1"/>
                </a:solidFill>
              </a:rPr>
              <a:t>پریسکوپ                          </a:t>
            </a:r>
            <a:endParaRPr lang="en-US" sz="4000" dirty="0">
              <a:solidFill>
                <a:schemeClr val="accent1"/>
              </a:solidFill>
            </a:endParaRP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79269" y="3239589"/>
            <a:ext cx="4885507" cy="3265714"/>
          </a:xfr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62949" y="2547258"/>
            <a:ext cx="2926080" cy="3958045"/>
          </a:xfrm>
          <a:prstGeom prst="rect">
            <a:avLst/>
          </a:prstGeom>
        </p:spPr>
      </p:pic>
    </p:spTree>
    <p:custDataLst>
      <p:tags r:id="rId1"/>
    </p:custDataLst>
    <p:extLst>
      <p:ext uri="{BB962C8B-B14F-4D97-AF65-F5344CB8AC3E}">
        <p14:creationId xmlns:p14="http://schemas.microsoft.com/office/powerpoint/2010/main" val="2551431382"/>
      </p:ext>
    </p:extLst>
  </p:cSld>
  <p:clrMapOvr>
    <a:masterClrMapping/>
  </p:clrMapOvr>
  <p:transition spd="slow" advTm="14476">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sz="4400" b="1" dirty="0" smtClean="0">
                <a:solidFill>
                  <a:srgbClr val="B4176D"/>
                </a:solidFill>
                <a:effectLst>
                  <a:outerShdw blurRad="38100" dist="19050" dir="2700000" algn="tl">
                    <a:prstClr val="black">
                      <a:alpha val="40000"/>
                    </a:prstClr>
                  </a:outerShdw>
                </a:effectLst>
                <a:latin typeface="Arabic Typesetting" panose="03020402040406030203" pitchFamily="66" charset="-78"/>
                <a:cs typeface="Arial" panose="020B0604020202020204" pitchFamily="34" charset="0"/>
              </a:rPr>
              <a:t>آینه های کروی                 </a:t>
            </a:r>
            <a:endParaRPr lang="en-US" dirty="0"/>
          </a:p>
        </p:txBody>
      </p:sp>
      <p:sp>
        <p:nvSpPr>
          <p:cNvPr id="3" name="Content Placeholder 2"/>
          <p:cNvSpPr>
            <a:spLocks noGrp="1"/>
          </p:cNvSpPr>
          <p:nvPr>
            <p:ph idx="1"/>
          </p:nvPr>
        </p:nvSpPr>
        <p:spPr>
          <a:xfrm>
            <a:off x="1154956" y="2351314"/>
            <a:ext cx="10431798" cy="3668485"/>
          </a:xfrm>
        </p:spPr>
        <p:txBody>
          <a:bodyPr>
            <a:normAutofit/>
          </a:bodyPr>
          <a:lstStyle/>
          <a:p>
            <a:pPr marL="457200" lvl="1" indent="0" algn="r">
              <a:spcBef>
                <a:spcPts val="0"/>
              </a:spcBef>
              <a:buClrTx/>
              <a:buSzTx/>
              <a:buNone/>
            </a:pPr>
            <a:r>
              <a:rPr lang="fa-IR" sz="2800" b="1" dirty="0" smtClean="0">
                <a:ln w="0"/>
                <a:solidFill>
                  <a:srgbClr val="B4176D"/>
                </a:solidFill>
                <a:effectLst>
                  <a:outerShdw blurRad="38100" dist="25400" dir="5400000" algn="ctr" rotWithShape="0">
                    <a:srgbClr val="6E747A">
                      <a:alpha val="43000"/>
                    </a:srgbClr>
                  </a:outerShdw>
                </a:effectLst>
                <a:latin typeface="Century Gothic" panose="020B0502020202020204" pitchFamily="34" charset="0"/>
                <a:ea typeface="Calibri" panose="020F0502020204030204" pitchFamily="34" charset="0"/>
              </a:rPr>
              <a:t>اینه های کروی دودسته اند:</a:t>
            </a:r>
            <a:endParaRPr lang="fa-IR" sz="2800" b="1" dirty="0">
              <a:ln w="0"/>
              <a:solidFill>
                <a:srgbClr val="B4176D"/>
              </a:solidFill>
              <a:effectLst>
                <a:outerShdw blurRad="38100" dist="25400" dir="5400000" algn="ctr" rotWithShape="0">
                  <a:srgbClr val="6E747A">
                    <a:alpha val="43000"/>
                  </a:srgbClr>
                </a:outerShdw>
              </a:effectLst>
              <a:latin typeface="Century Gothic" panose="020B0502020202020204" pitchFamily="34" charset="0"/>
              <a:ea typeface="Calibri" panose="020F0502020204030204" pitchFamily="34" charset="0"/>
            </a:endParaRPr>
          </a:p>
          <a:p>
            <a:pPr marL="457200" lvl="1" indent="0" algn="r">
              <a:spcBef>
                <a:spcPts val="0"/>
              </a:spcBef>
              <a:buClrTx/>
              <a:buSzTx/>
              <a:buNone/>
            </a:pPr>
            <a:r>
              <a:rPr lang="fa-IR" sz="2800" dirty="0" smtClean="0">
                <a:ln w="0"/>
                <a:solidFill>
                  <a:schemeClr val="tx1"/>
                </a:solidFill>
                <a:effectLst>
                  <a:outerShdw blurRad="38100" dist="25400" dir="5400000" algn="ctr" rotWithShape="0">
                    <a:srgbClr val="6E747A">
                      <a:alpha val="43000"/>
                    </a:srgbClr>
                  </a:outerShdw>
                </a:effectLst>
                <a:latin typeface="Century Gothic" panose="020B0502020202020204" pitchFamily="34" charset="0"/>
                <a:ea typeface="Calibri" panose="020F0502020204030204" pitchFamily="34" charset="0"/>
              </a:rPr>
              <a:t>آینه کاو یا مقعر</a:t>
            </a:r>
          </a:p>
          <a:p>
            <a:pPr marL="457200" lvl="1" indent="0" algn="r">
              <a:spcBef>
                <a:spcPts val="0"/>
              </a:spcBef>
              <a:buClrTx/>
              <a:buSzTx/>
              <a:buNone/>
            </a:pPr>
            <a:r>
              <a:rPr lang="fa-IR" sz="2800" dirty="0" smtClean="0">
                <a:ln w="0"/>
                <a:solidFill>
                  <a:schemeClr val="tx1"/>
                </a:solidFill>
                <a:effectLst>
                  <a:outerShdw blurRad="38100" dist="25400" dir="5400000" algn="ctr" rotWithShape="0">
                    <a:srgbClr val="6E747A">
                      <a:alpha val="43000"/>
                    </a:srgbClr>
                  </a:outerShdw>
                </a:effectLst>
                <a:latin typeface="Century Gothic" panose="020B0502020202020204" pitchFamily="34" charset="0"/>
                <a:ea typeface="Calibri" panose="020F0502020204030204" pitchFamily="34" charset="0"/>
              </a:rPr>
              <a:t>آینه محدب یا کوژ</a:t>
            </a:r>
          </a:p>
          <a:p>
            <a:pPr marL="457200" lvl="1" indent="0" algn="r">
              <a:spcBef>
                <a:spcPts val="0"/>
              </a:spcBef>
              <a:buClrTx/>
              <a:buSzTx/>
              <a:buNone/>
            </a:pPr>
            <a:r>
              <a:rPr lang="fa-IR" sz="2800" dirty="0" smtClean="0">
                <a:ln w="0"/>
                <a:solidFill>
                  <a:schemeClr val="tx1"/>
                </a:solidFill>
                <a:effectLst>
                  <a:outerShdw blurRad="38100" dist="25400" dir="5400000" algn="ctr" rotWithShape="0">
                    <a:srgbClr val="6E747A">
                      <a:alpha val="43000"/>
                    </a:srgbClr>
                  </a:outerShdw>
                </a:effectLst>
                <a:latin typeface="Century Gothic" panose="020B0502020202020204" pitchFamily="34" charset="0"/>
                <a:ea typeface="Calibri" panose="020F0502020204030204" pitchFamily="34" charset="0"/>
              </a:rPr>
              <a:t>اگرمطابق شکل یک دایره فرضی در نظر بگیریم قسمت داخلی دایره درآینه مقعر وقسمت خارجی آن درآینه محدب بازتاب دهنده هستند</a:t>
            </a:r>
          </a:p>
          <a:p>
            <a:pPr marL="457200" lvl="1" indent="0" algn="r">
              <a:spcBef>
                <a:spcPts val="0"/>
              </a:spcBef>
              <a:buClrTx/>
              <a:buSzTx/>
              <a:buNone/>
            </a:pPr>
            <a:endParaRPr lang="fa-IR" sz="2800" dirty="0">
              <a:ln w="0"/>
              <a:solidFill>
                <a:schemeClr val="tx1"/>
              </a:solidFill>
              <a:effectLst>
                <a:outerShdw blurRad="38100" dist="25400" dir="5400000" algn="ctr" rotWithShape="0">
                  <a:srgbClr val="6E747A">
                    <a:alpha val="43000"/>
                  </a:srgbClr>
                </a:outerShdw>
              </a:effectLst>
              <a:latin typeface="Century Gothic" panose="020B0502020202020204" pitchFamily="34" charset="0"/>
              <a:ea typeface="Calibri" panose="020F0502020204030204" pitchFamily="34" charset="0"/>
            </a:endParaRPr>
          </a:p>
          <a:p>
            <a:pPr marL="0" indent="0">
              <a:buNone/>
            </a:pPr>
            <a:endParaRPr lang="en-US" sz="2800"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4949" y="4376057"/>
            <a:ext cx="4193176" cy="2314424"/>
          </a:xfrm>
          <a:prstGeom prst="rect">
            <a:avLst/>
          </a:prstGeom>
        </p:spPr>
      </p:pic>
    </p:spTree>
    <p:custDataLst>
      <p:tags r:id="rId1"/>
    </p:custDataLst>
    <p:extLst>
      <p:ext uri="{BB962C8B-B14F-4D97-AF65-F5344CB8AC3E}">
        <p14:creationId xmlns:p14="http://schemas.microsoft.com/office/powerpoint/2010/main" val="1563849924"/>
      </p:ext>
    </p:extLst>
  </p:cSld>
  <p:clrMapOvr>
    <a:masterClrMapping/>
  </p:clrMapOvr>
  <p:transition spd="slow" advTm="67383">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barn(inVertical)">
                                      <p:cBhvr>
                                        <p:cTn id="15" dur="500"/>
                                        <p:tgtEl>
                                          <p:spTgt spid="3">
                                            <p:txEl>
                                              <p:pRg st="1" end="1"/>
                                            </p:txEl>
                                          </p:spTgt>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barn(inVertical)">
                                      <p:cBhvr>
                                        <p:cTn id="18" dur="500"/>
                                        <p:tgtEl>
                                          <p:spTgt spid="3">
                                            <p:txEl>
                                              <p:pRg st="2" end="2"/>
                                            </p:txEl>
                                          </p:spTgt>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barn(inVertical)">
                                      <p:cBhvr>
                                        <p:cTn id="21" dur="500"/>
                                        <p:tgtEl>
                                          <p:spTgt spid="3">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solidFill>
                  <a:schemeClr val="accent1"/>
                </a:solidFill>
              </a:rPr>
              <a:t>آینه های کروی                         </a:t>
            </a:r>
            <a:endParaRPr lang="en-US" dirty="0">
              <a:solidFill>
                <a:schemeClr val="accent1"/>
              </a:solidFill>
            </a:endParaRPr>
          </a:p>
        </p:txBody>
      </p:sp>
      <p:sp>
        <p:nvSpPr>
          <p:cNvPr id="3" name="Content Placeholder 2"/>
          <p:cNvSpPr>
            <a:spLocks noGrp="1"/>
          </p:cNvSpPr>
          <p:nvPr>
            <p:ph idx="1"/>
          </p:nvPr>
        </p:nvSpPr>
        <p:spPr/>
        <p:txBody>
          <a:bodyPr/>
          <a:lstStyle/>
          <a:p>
            <a:pPr marL="457200" lvl="1" indent="0" algn="r">
              <a:spcBef>
                <a:spcPts val="0"/>
              </a:spcBef>
              <a:buClrTx/>
              <a:buSzTx/>
              <a:buNone/>
            </a:pPr>
            <a:r>
              <a:rPr lang="fa-IR" sz="2800" b="1" dirty="0" smtClean="0">
                <a:ln w="0"/>
                <a:solidFill>
                  <a:srgbClr val="B4176D"/>
                </a:solidFill>
                <a:effectLst>
                  <a:outerShdw blurRad="38100" dist="25400" dir="5400000" algn="ctr" rotWithShape="0">
                    <a:srgbClr val="6E747A">
                      <a:alpha val="43000"/>
                    </a:srgbClr>
                  </a:outerShdw>
                </a:effectLst>
                <a:latin typeface="Century Gothic" panose="020B0502020202020204" pitchFamily="34" charset="0"/>
                <a:ea typeface="Calibri" panose="020F0502020204030204" pitchFamily="34" charset="0"/>
              </a:rPr>
              <a:t>فاصله کانونی وشعاع آینه</a:t>
            </a:r>
          </a:p>
          <a:p>
            <a:pPr marL="457200" lvl="1" indent="0" algn="r">
              <a:spcBef>
                <a:spcPts val="0"/>
              </a:spcBef>
              <a:buClrTx/>
              <a:buSzTx/>
              <a:buNone/>
            </a:pPr>
            <a:r>
              <a:rPr lang="fa-IR" sz="2800" dirty="0" smtClean="0">
                <a:ln w="0"/>
                <a:solidFill>
                  <a:prstClr val="black"/>
                </a:solidFill>
                <a:effectLst>
                  <a:outerShdw blurRad="38100" dist="25400" dir="5400000" algn="ctr" rotWithShape="0">
                    <a:srgbClr val="6E747A">
                      <a:alpha val="43000"/>
                    </a:srgbClr>
                  </a:outerShdw>
                </a:effectLst>
                <a:latin typeface="Century Gothic" panose="020B0502020202020204" pitchFamily="34" charset="0"/>
                <a:ea typeface="Calibri" panose="020F0502020204030204" pitchFamily="34" charset="0"/>
              </a:rPr>
              <a:t> نمایش داده می شود</a:t>
            </a:r>
            <a:r>
              <a:rPr lang="en-US" sz="2800" dirty="0" smtClean="0">
                <a:ln w="0"/>
                <a:solidFill>
                  <a:prstClr val="black"/>
                </a:solidFill>
                <a:effectLst>
                  <a:outerShdw blurRad="38100" dist="25400" dir="5400000" algn="ctr" rotWithShape="0">
                    <a:srgbClr val="6E747A">
                      <a:alpha val="43000"/>
                    </a:srgbClr>
                  </a:outerShdw>
                </a:effectLst>
                <a:latin typeface="Century Gothic" panose="020B0502020202020204" pitchFamily="34" charset="0"/>
                <a:ea typeface="Calibri" panose="020F0502020204030204" pitchFamily="34" charset="0"/>
              </a:rPr>
              <a:t>r</a:t>
            </a:r>
            <a:r>
              <a:rPr lang="fa-IR" sz="2800" dirty="0" smtClean="0">
                <a:ln w="0"/>
                <a:solidFill>
                  <a:prstClr val="black"/>
                </a:solidFill>
                <a:effectLst>
                  <a:outerShdw blurRad="38100" dist="25400" dir="5400000" algn="ctr" rotWithShape="0">
                    <a:srgbClr val="6E747A">
                      <a:alpha val="43000"/>
                    </a:srgbClr>
                  </a:outerShdw>
                </a:effectLst>
                <a:latin typeface="Century Gothic" panose="020B0502020202020204" pitchFamily="34" charset="0"/>
                <a:ea typeface="Calibri" panose="020F0502020204030204" pitchFamily="34" charset="0"/>
              </a:rPr>
              <a:t>شعاع آینه همان شعاع دایره فرضی است وبا </a:t>
            </a:r>
            <a:endParaRPr lang="fa-IR" sz="2800" dirty="0">
              <a:ln w="0"/>
              <a:solidFill>
                <a:prstClr val="black"/>
              </a:solidFill>
              <a:effectLst>
                <a:outerShdw blurRad="38100" dist="25400" dir="5400000" algn="ctr" rotWithShape="0">
                  <a:srgbClr val="6E747A">
                    <a:alpha val="43000"/>
                  </a:srgbClr>
                </a:outerShdw>
              </a:effectLst>
              <a:latin typeface="Century Gothic" panose="020B0502020202020204" pitchFamily="34" charset="0"/>
              <a:ea typeface="Calibri" panose="020F0502020204030204" pitchFamily="34" charset="0"/>
            </a:endParaRPr>
          </a:p>
          <a:p>
            <a:pPr marL="457200" lvl="1" indent="0" algn="r">
              <a:spcBef>
                <a:spcPts val="0"/>
              </a:spcBef>
              <a:buClrTx/>
              <a:buSzTx/>
              <a:buNone/>
            </a:pPr>
            <a:r>
              <a:rPr lang="fa-IR" sz="2800" dirty="0" smtClean="0">
                <a:ln w="0"/>
                <a:solidFill>
                  <a:prstClr val="black"/>
                </a:solidFill>
                <a:effectLst>
                  <a:outerShdw blurRad="38100" dist="25400" dir="5400000" algn="ctr" rotWithShape="0">
                    <a:srgbClr val="6E747A">
                      <a:alpha val="43000"/>
                    </a:srgbClr>
                  </a:outerShdw>
                </a:effectLst>
                <a:latin typeface="Century Gothic" panose="020B0502020202020204" pitchFamily="34" charset="0"/>
                <a:ea typeface="Calibri" panose="020F0502020204030204" pitchFamily="34" charset="0"/>
              </a:rPr>
              <a:t> نمایش می‌دهیم</a:t>
            </a:r>
            <a:r>
              <a:rPr lang="en-US" sz="2800" dirty="0" smtClean="0">
                <a:ln w="0"/>
                <a:solidFill>
                  <a:prstClr val="black"/>
                </a:solidFill>
                <a:effectLst>
                  <a:outerShdw blurRad="38100" dist="25400" dir="5400000" algn="ctr" rotWithShape="0">
                    <a:srgbClr val="6E747A">
                      <a:alpha val="43000"/>
                    </a:srgbClr>
                  </a:outerShdw>
                </a:effectLst>
                <a:latin typeface="Century Gothic" panose="020B0502020202020204" pitchFamily="34" charset="0"/>
                <a:ea typeface="Calibri" panose="020F0502020204030204" pitchFamily="34" charset="0"/>
              </a:rPr>
              <a:t>F</a:t>
            </a:r>
            <a:r>
              <a:rPr lang="fa-IR" sz="2800" dirty="0" smtClean="0">
                <a:ln w="0"/>
                <a:solidFill>
                  <a:prstClr val="black"/>
                </a:solidFill>
                <a:effectLst>
                  <a:outerShdw blurRad="38100" dist="25400" dir="5400000" algn="ctr" rotWithShape="0">
                    <a:srgbClr val="6E747A">
                      <a:alpha val="43000"/>
                    </a:srgbClr>
                  </a:outerShdw>
                </a:effectLst>
                <a:latin typeface="Century Gothic" panose="020B0502020202020204" pitchFamily="34" charset="0"/>
                <a:ea typeface="Calibri" panose="020F0502020204030204" pitchFamily="34" charset="0"/>
              </a:rPr>
              <a:t>اگر شعاع را نصف کنیم کانون بدست می آید که با </a:t>
            </a:r>
            <a:endParaRPr lang="fa-IR" sz="2800" dirty="0">
              <a:ln w="0"/>
              <a:solidFill>
                <a:prstClr val="black"/>
              </a:solidFill>
              <a:effectLst>
                <a:outerShdw blurRad="38100" dist="25400" dir="5400000" algn="ctr" rotWithShape="0">
                  <a:srgbClr val="6E747A">
                    <a:alpha val="43000"/>
                  </a:srgbClr>
                </a:outerShdw>
              </a:effectLst>
              <a:latin typeface="Century Gothic" panose="020B0502020202020204" pitchFamily="34" charset="0"/>
              <a:ea typeface="Calibri" panose="020F0502020204030204" pitchFamily="34" charset="0"/>
            </a:endParaRPr>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95897" y="4219303"/>
            <a:ext cx="4640036" cy="1998617"/>
          </a:xfrm>
          <a:prstGeom prst="rect">
            <a:avLst/>
          </a:prstGeom>
        </p:spPr>
      </p:pic>
    </p:spTree>
    <p:custDataLst>
      <p:tags r:id="rId1"/>
    </p:custDataLst>
    <p:extLst>
      <p:ext uri="{BB962C8B-B14F-4D97-AF65-F5344CB8AC3E}">
        <p14:creationId xmlns:p14="http://schemas.microsoft.com/office/powerpoint/2010/main" val="3210231628"/>
      </p:ext>
    </p:extLst>
  </p:cSld>
  <p:clrMapOvr>
    <a:masterClrMapping/>
  </p:clrMapOvr>
  <p:transition spd="slow" advTm="76350">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1000"/>
                                        <p:tgtEl>
                                          <p:spTgt spid="3">
                                            <p:txEl>
                                              <p:pRg st="1" end="1"/>
                                            </p:txEl>
                                          </p:spTgt>
                                        </p:tgtEl>
                                      </p:cBhvr>
                                    </p:animEffect>
                                    <p:anim calcmode="lin" valueType="num">
                                      <p:cBhvr>
                                        <p:cTn id="1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1" end="1"/>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1000"/>
                                        <p:tgtEl>
                                          <p:spTgt spid="3">
                                            <p:txEl>
                                              <p:pRg st="2" end="2"/>
                                            </p:txEl>
                                          </p:spTgt>
                                        </p:tgtEl>
                                      </p:cBhvr>
                                    </p:animEffect>
                                    <p:anim calcmode="lin" valueType="num">
                                      <p:cBhvr>
                                        <p:cTn id="2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circle(in)">
                                      <p:cBhvr>
                                        <p:cTn id="29"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sz="4400" b="1" dirty="0">
                <a:solidFill>
                  <a:srgbClr val="B4176D"/>
                </a:solidFill>
                <a:effectLst>
                  <a:outerShdw blurRad="38100" dist="19050" dir="2700000" algn="tl">
                    <a:prstClr val="black">
                      <a:alpha val="40000"/>
                    </a:prstClr>
                  </a:outerShdw>
                </a:effectLst>
                <a:latin typeface="Arabic Typesetting" panose="03020402040406030203" pitchFamily="66" charset="-78"/>
                <a:cs typeface="Arial" panose="020B0604020202020204" pitchFamily="34" charset="0"/>
              </a:rPr>
              <a:t>آینه های </a:t>
            </a:r>
            <a:r>
              <a:rPr lang="fa-IR" sz="4400" b="1" dirty="0" smtClean="0">
                <a:solidFill>
                  <a:srgbClr val="B4176D"/>
                </a:solidFill>
                <a:effectLst>
                  <a:outerShdw blurRad="38100" dist="19050" dir="2700000" algn="tl">
                    <a:prstClr val="black">
                      <a:alpha val="40000"/>
                    </a:prstClr>
                  </a:outerShdw>
                </a:effectLst>
                <a:latin typeface="Arabic Typesetting" panose="03020402040406030203" pitchFamily="66" charset="-78"/>
                <a:cs typeface="Arial" panose="020B0604020202020204" pitchFamily="34" charset="0"/>
              </a:rPr>
              <a:t>کروی                </a:t>
            </a:r>
            <a:endParaRPr lang="en-US" dirty="0"/>
          </a:p>
        </p:txBody>
      </p:sp>
      <p:sp>
        <p:nvSpPr>
          <p:cNvPr id="3" name="Content Placeholder 2"/>
          <p:cNvSpPr>
            <a:spLocks noGrp="1"/>
          </p:cNvSpPr>
          <p:nvPr>
            <p:ph idx="1"/>
          </p:nvPr>
        </p:nvSpPr>
        <p:spPr>
          <a:xfrm>
            <a:off x="6910251" y="2603500"/>
            <a:ext cx="4689566" cy="557711"/>
          </a:xfrm>
        </p:spPr>
        <p:txBody>
          <a:bodyPr/>
          <a:lstStyle/>
          <a:p>
            <a:pPr marL="457200" lvl="1" indent="0" algn="r">
              <a:spcBef>
                <a:spcPts val="0"/>
              </a:spcBef>
              <a:buClrTx/>
              <a:buSzTx/>
              <a:buNone/>
            </a:pPr>
            <a:r>
              <a:rPr lang="fa-IR" sz="2800" b="1" dirty="0" smtClean="0">
                <a:ln w="0"/>
                <a:solidFill>
                  <a:srgbClr val="B4176D"/>
                </a:solidFill>
                <a:effectLst>
                  <a:outerShdw blurRad="38100" dist="25400" dir="5400000" algn="ctr" rotWithShape="0">
                    <a:srgbClr val="6E747A">
                      <a:alpha val="43000"/>
                    </a:srgbClr>
                  </a:outerShdw>
                </a:effectLst>
                <a:latin typeface="Century Gothic" panose="020B0502020202020204" pitchFamily="34" charset="0"/>
                <a:ea typeface="Calibri" panose="020F0502020204030204" pitchFamily="34" charset="0"/>
              </a:rPr>
              <a:t>چگونگی رسم پرتوها در آینه مقعر</a:t>
            </a:r>
            <a:endParaRPr lang="fa-IR" sz="2800" b="1" dirty="0">
              <a:ln w="0"/>
              <a:solidFill>
                <a:srgbClr val="B4176D"/>
              </a:solidFill>
              <a:effectLst>
                <a:outerShdw blurRad="38100" dist="25400" dir="5400000" algn="ctr" rotWithShape="0">
                  <a:srgbClr val="6E747A">
                    <a:alpha val="43000"/>
                  </a:srgbClr>
                </a:outerShdw>
              </a:effectLst>
              <a:latin typeface="Century Gothic" panose="020B0502020202020204" pitchFamily="34" charset="0"/>
              <a:ea typeface="Calibri" panose="020F0502020204030204" pitchFamily="3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351315"/>
            <a:ext cx="7053943" cy="4506685"/>
          </a:xfrm>
          <a:prstGeom prst="rect">
            <a:avLst/>
          </a:prstGeom>
        </p:spPr>
      </p:pic>
    </p:spTree>
    <p:custDataLst>
      <p:tags r:id="rId1"/>
    </p:custDataLst>
    <p:extLst>
      <p:ext uri="{BB962C8B-B14F-4D97-AF65-F5344CB8AC3E}">
        <p14:creationId xmlns:p14="http://schemas.microsoft.com/office/powerpoint/2010/main" val="764252677"/>
      </p:ext>
    </p:extLst>
  </p:cSld>
  <p:clrMapOvr>
    <a:masterClrMapping/>
  </p:clrMapOvr>
  <p:transition spd="slow" advTm="68868">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circle(in)">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sz="4400" b="1" dirty="0">
                <a:solidFill>
                  <a:srgbClr val="B4176D"/>
                </a:solidFill>
                <a:effectLst>
                  <a:outerShdw blurRad="38100" dist="19050" dir="2700000" algn="tl">
                    <a:prstClr val="black">
                      <a:alpha val="40000"/>
                    </a:prstClr>
                  </a:outerShdw>
                </a:effectLst>
                <a:latin typeface="Arabic Typesetting" panose="03020402040406030203" pitchFamily="66" charset="-78"/>
                <a:cs typeface="Arial" panose="020B0604020202020204" pitchFamily="34" charset="0"/>
              </a:rPr>
              <a:t>آینه های کروی </a:t>
            </a:r>
            <a:r>
              <a:rPr lang="fa-IR" sz="4400" b="1" dirty="0" smtClean="0">
                <a:solidFill>
                  <a:srgbClr val="B4176D"/>
                </a:solidFill>
                <a:effectLst>
                  <a:outerShdw blurRad="38100" dist="19050" dir="2700000" algn="tl">
                    <a:prstClr val="black">
                      <a:alpha val="40000"/>
                    </a:prstClr>
                  </a:outerShdw>
                </a:effectLst>
                <a:latin typeface="Arabic Typesetting" panose="03020402040406030203" pitchFamily="66" charset="-78"/>
                <a:cs typeface="Arial" panose="020B0604020202020204" pitchFamily="34" charset="0"/>
              </a:rPr>
              <a:t>               </a:t>
            </a:r>
            <a:endParaRPr lang="en-US" dirty="0"/>
          </a:p>
        </p:txBody>
      </p:sp>
      <p:sp>
        <p:nvSpPr>
          <p:cNvPr id="3" name="Content Placeholder 2"/>
          <p:cNvSpPr>
            <a:spLocks noGrp="1"/>
          </p:cNvSpPr>
          <p:nvPr>
            <p:ph idx="1"/>
          </p:nvPr>
        </p:nvSpPr>
        <p:spPr>
          <a:xfrm>
            <a:off x="6988629" y="2603500"/>
            <a:ext cx="4820194" cy="792843"/>
          </a:xfrm>
        </p:spPr>
        <p:txBody>
          <a:bodyPr/>
          <a:lstStyle/>
          <a:p>
            <a:pPr marL="457200" lvl="1" indent="0" algn="r">
              <a:spcBef>
                <a:spcPts val="0"/>
              </a:spcBef>
              <a:buClrTx/>
              <a:buSzTx/>
              <a:buNone/>
            </a:pPr>
            <a:r>
              <a:rPr lang="fa-IR" sz="2800" b="1" dirty="0">
                <a:ln w="0"/>
                <a:solidFill>
                  <a:srgbClr val="B4176D"/>
                </a:solidFill>
                <a:effectLst>
                  <a:outerShdw blurRad="38100" dist="25400" dir="5400000" algn="ctr" rotWithShape="0">
                    <a:srgbClr val="6E747A">
                      <a:alpha val="43000"/>
                    </a:srgbClr>
                  </a:outerShdw>
                </a:effectLst>
                <a:latin typeface="Century Gothic" panose="020B0502020202020204" pitchFamily="34" charset="0"/>
                <a:ea typeface="Calibri" panose="020F0502020204030204" pitchFamily="34" charset="0"/>
              </a:rPr>
              <a:t>چگونگی رسم پرتوها در آینه </a:t>
            </a:r>
            <a:r>
              <a:rPr lang="fa-IR" sz="2800" b="1" dirty="0" smtClean="0">
                <a:ln w="0"/>
                <a:solidFill>
                  <a:srgbClr val="B4176D"/>
                </a:solidFill>
                <a:effectLst>
                  <a:outerShdw blurRad="38100" dist="25400" dir="5400000" algn="ctr" rotWithShape="0">
                    <a:srgbClr val="6E747A">
                      <a:alpha val="43000"/>
                    </a:srgbClr>
                  </a:outerShdw>
                </a:effectLst>
                <a:latin typeface="Century Gothic" panose="020B0502020202020204" pitchFamily="34" charset="0"/>
                <a:ea typeface="Calibri" panose="020F0502020204030204" pitchFamily="34" charset="0"/>
              </a:rPr>
              <a:t>محدب</a:t>
            </a:r>
            <a:endParaRPr lang="fa-IR" sz="2800" b="1" dirty="0">
              <a:ln w="0"/>
              <a:solidFill>
                <a:srgbClr val="B4176D"/>
              </a:solidFill>
              <a:effectLst>
                <a:outerShdw blurRad="38100" dist="25400" dir="5400000" algn="ctr" rotWithShape="0">
                  <a:srgbClr val="6E747A">
                    <a:alpha val="43000"/>
                  </a:srgbClr>
                </a:outerShdw>
              </a:effectLst>
              <a:latin typeface="Century Gothic" panose="020B0502020202020204" pitchFamily="34" charset="0"/>
              <a:ea typeface="Calibri" panose="020F0502020204030204" pitchFamily="34" charset="0"/>
            </a:endParaRPr>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4950" y="2455818"/>
            <a:ext cx="7119256" cy="4402182"/>
          </a:xfrm>
          <a:prstGeom prst="rect">
            <a:avLst/>
          </a:prstGeom>
        </p:spPr>
      </p:pic>
    </p:spTree>
    <p:custDataLst>
      <p:tags r:id="rId1"/>
    </p:custDataLst>
    <p:extLst>
      <p:ext uri="{BB962C8B-B14F-4D97-AF65-F5344CB8AC3E}">
        <p14:creationId xmlns:p14="http://schemas.microsoft.com/office/powerpoint/2010/main" val="2657744637"/>
      </p:ext>
    </p:extLst>
  </p:cSld>
  <p:clrMapOvr>
    <a:masterClrMapping/>
  </p:clrMapOvr>
  <p:transition spd="slow" advTm="52658">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sz="4400" b="1" dirty="0">
                <a:solidFill>
                  <a:srgbClr val="B4176D"/>
                </a:solidFill>
                <a:effectLst>
                  <a:outerShdw blurRad="38100" dist="19050" dir="2700000" algn="tl">
                    <a:prstClr val="black">
                      <a:alpha val="40000"/>
                    </a:prstClr>
                  </a:outerShdw>
                </a:effectLst>
                <a:latin typeface="Arabic Typesetting" panose="03020402040406030203" pitchFamily="66" charset="-78"/>
                <a:cs typeface="Arial" panose="020B0604020202020204" pitchFamily="34" charset="0"/>
              </a:rPr>
              <a:t>آینه های کروی </a:t>
            </a:r>
            <a:r>
              <a:rPr lang="fa-IR" sz="4400" b="1" dirty="0" smtClean="0">
                <a:solidFill>
                  <a:srgbClr val="B4176D"/>
                </a:solidFill>
                <a:effectLst>
                  <a:outerShdw blurRad="38100" dist="19050" dir="2700000" algn="tl">
                    <a:prstClr val="black">
                      <a:alpha val="40000"/>
                    </a:prstClr>
                  </a:outerShdw>
                </a:effectLst>
                <a:latin typeface="Arabic Typesetting" panose="03020402040406030203" pitchFamily="66" charset="-78"/>
                <a:cs typeface="Arial" panose="020B0604020202020204" pitchFamily="34" charset="0"/>
              </a:rPr>
              <a:t>               </a:t>
            </a:r>
            <a:endParaRPr lang="en-US" dirty="0"/>
          </a:p>
        </p:txBody>
      </p:sp>
      <p:sp>
        <p:nvSpPr>
          <p:cNvPr id="3" name="Content Placeholder 2"/>
          <p:cNvSpPr>
            <a:spLocks noGrp="1"/>
          </p:cNvSpPr>
          <p:nvPr>
            <p:ph idx="1"/>
          </p:nvPr>
        </p:nvSpPr>
        <p:spPr>
          <a:xfrm>
            <a:off x="7132320" y="2603500"/>
            <a:ext cx="4689566" cy="714466"/>
          </a:xfrm>
        </p:spPr>
        <p:txBody>
          <a:bodyPr/>
          <a:lstStyle/>
          <a:p>
            <a:pPr marL="457200" lvl="1" indent="0" algn="r">
              <a:spcBef>
                <a:spcPts val="0"/>
              </a:spcBef>
              <a:buClrTx/>
              <a:buSzTx/>
              <a:buNone/>
            </a:pPr>
            <a:r>
              <a:rPr lang="fa-IR" sz="2800" b="1" dirty="0">
                <a:ln w="0"/>
                <a:solidFill>
                  <a:srgbClr val="B4176D"/>
                </a:solidFill>
                <a:effectLst>
                  <a:outerShdw blurRad="38100" dist="25400" dir="5400000" algn="ctr" rotWithShape="0">
                    <a:srgbClr val="6E747A">
                      <a:alpha val="43000"/>
                    </a:srgbClr>
                  </a:outerShdw>
                </a:effectLst>
                <a:latin typeface="Century Gothic" panose="020B0502020202020204" pitchFamily="34" charset="0"/>
                <a:ea typeface="Calibri" panose="020F0502020204030204" pitchFamily="34" charset="0"/>
              </a:rPr>
              <a:t>چگونگی رسم </a:t>
            </a:r>
            <a:r>
              <a:rPr lang="fa-IR" sz="2800" b="1" dirty="0" smtClean="0">
                <a:ln w="0"/>
                <a:solidFill>
                  <a:srgbClr val="B4176D"/>
                </a:solidFill>
                <a:effectLst>
                  <a:outerShdw blurRad="38100" dist="25400" dir="5400000" algn="ctr" rotWithShape="0">
                    <a:srgbClr val="6E747A">
                      <a:alpha val="43000"/>
                    </a:srgbClr>
                  </a:outerShdw>
                </a:effectLst>
                <a:latin typeface="Century Gothic" panose="020B0502020202020204" pitchFamily="34" charset="0"/>
                <a:ea typeface="Calibri" panose="020F0502020204030204" pitchFamily="34" charset="0"/>
              </a:rPr>
              <a:t>تصویر </a:t>
            </a:r>
            <a:r>
              <a:rPr lang="fa-IR" sz="2800" b="1" dirty="0">
                <a:ln w="0"/>
                <a:solidFill>
                  <a:srgbClr val="B4176D"/>
                </a:solidFill>
                <a:effectLst>
                  <a:outerShdw blurRad="38100" dist="25400" dir="5400000" algn="ctr" rotWithShape="0">
                    <a:srgbClr val="6E747A">
                      <a:alpha val="43000"/>
                    </a:srgbClr>
                  </a:outerShdw>
                </a:effectLst>
                <a:latin typeface="Century Gothic" panose="020B0502020202020204" pitchFamily="34" charset="0"/>
                <a:ea typeface="Calibri" panose="020F0502020204030204" pitchFamily="34" charset="0"/>
              </a:rPr>
              <a:t>در آینه مقعر</a:t>
            </a:r>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006" y="2416629"/>
            <a:ext cx="7524205" cy="4441371"/>
          </a:xfrm>
          <a:prstGeom prst="rect">
            <a:avLst/>
          </a:prstGeom>
        </p:spPr>
      </p:pic>
    </p:spTree>
    <p:custDataLst>
      <p:tags r:id="rId1"/>
    </p:custDataLst>
    <p:extLst>
      <p:ext uri="{BB962C8B-B14F-4D97-AF65-F5344CB8AC3E}">
        <p14:creationId xmlns:p14="http://schemas.microsoft.com/office/powerpoint/2010/main" val="2924940427"/>
      </p:ext>
    </p:extLst>
  </p:cSld>
  <p:clrMapOvr>
    <a:masterClrMapping/>
  </p:clrMapOvr>
  <p:transition spd="slow" advTm="304462">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sz="4400" b="1" dirty="0" smtClean="0">
                <a:solidFill>
                  <a:srgbClr val="B4176D"/>
                </a:solidFill>
                <a:effectLst>
                  <a:outerShdw blurRad="38100" dist="19050" dir="2700000" algn="tl">
                    <a:prstClr val="black">
                      <a:alpha val="40000"/>
                    </a:prstClr>
                  </a:outerShdw>
                </a:effectLst>
                <a:latin typeface="Arabic Typesetting" panose="03020402040406030203" pitchFamily="66" charset="-78"/>
                <a:cs typeface="Arial" panose="020B0604020202020204" pitchFamily="34" charset="0"/>
              </a:rPr>
              <a:t>آینه های کروی               </a:t>
            </a:r>
            <a:endParaRPr lang="en-US" dirty="0"/>
          </a:p>
        </p:txBody>
      </p:sp>
      <p:sp>
        <p:nvSpPr>
          <p:cNvPr id="3" name="Content Placeholder 2"/>
          <p:cNvSpPr>
            <a:spLocks noGrp="1"/>
          </p:cNvSpPr>
          <p:nvPr>
            <p:ph idx="1"/>
          </p:nvPr>
        </p:nvSpPr>
        <p:spPr>
          <a:xfrm>
            <a:off x="6844937" y="2603500"/>
            <a:ext cx="4950823" cy="3248660"/>
          </a:xfrm>
        </p:spPr>
        <p:txBody>
          <a:bodyPr/>
          <a:lstStyle/>
          <a:p>
            <a:pPr marL="457200" lvl="1" indent="0" algn="r">
              <a:spcBef>
                <a:spcPts val="0"/>
              </a:spcBef>
              <a:buClrTx/>
              <a:buSzTx/>
              <a:buNone/>
            </a:pPr>
            <a:r>
              <a:rPr lang="fa-IR" sz="2800" b="1" dirty="0">
                <a:ln w="0"/>
                <a:solidFill>
                  <a:srgbClr val="B4176D"/>
                </a:solidFill>
                <a:effectLst>
                  <a:outerShdw blurRad="38100" dist="25400" dir="5400000" algn="ctr" rotWithShape="0">
                    <a:srgbClr val="6E747A">
                      <a:alpha val="43000"/>
                    </a:srgbClr>
                  </a:outerShdw>
                </a:effectLst>
                <a:latin typeface="Century Gothic" panose="020B0502020202020204" pitchFamily="34" charset="0"/>
                <a:ea typeface="Calibri" panose="020F0502020204030204" pitchFamily="34" charset="0"/>
              </a:rPr>
              <a:t>چگونگی رسم تصویر در آینه </a:t>
            </a:r>
            <a:r>
              <a:rPr lang="fa-IR" sz="2800" b="1" dirty="0" smtClean="0">
                <a:ln w="0"/>
                <a:solidFill>
                  <a:srgbClr val="B4176D"/>
                </a:solidFill>
                <a:effectLst>
                  <a:outerShdw blurRad="38100" dist="25400" dir="5400000" algn="ctr" rotWithShape="0">
                    <a:srgbClr val="6E747A">
                      <a:alpha val="43000"/>
                    </a:srgbClr>
                  </a:outerShdw>
                </a:effectLst>
                <a:latin typeface="Century Gothic" panose="020B0502020202020204" pitchFamily="34" charset="0"/>
                <a:ea typeface="Calibri" panose="020F0502020204030204" pitchFamily="34" charset="0"/>
              </a:rPr>
              <a:t>محدب</a:t>
            </a:r>
          </a:p>
          <a:p>
            <a:pPr marL="457200" lvl="1" indent="0" algn="r">
              <a:spcBef>
                <a:spcPts val="0"/>
              </a:spcBef>
              <a:buClrTx/>
              <a:buSzTx/>
              <a:buNone/>
            </a:pPr>
            <a:r>
              <a:rPr lang="fa-IR" sz="2800" b="1" dirty="0" smtClean="0">
                <a:ln w="0"/>
                <a:solidFill>
                  <a:srgbClr val="B4176D"/>
                </a:solidFill>
                <a:effectLst>
                  <a:outerShdw blurRad="38100" dist="25400" dir="5400000" algn="ctr" rotWithShape="0">
                    <a:srgbClr val="6E747A">
                      <a:alpha val="43000"/>
                    </a:srgbClr>
                  </a:outerShdw>
                </a:effectLst>
                <a:latin typeface="Century Gothic" panose="020B0502020202020204" pitchFamily="34" charset="0"/>
                <a:ea typeface="Calibri" panose="020F0502020204030204" pitchFamily="34" charset="0"/>
              </a:rPr>
              <a:t>تصویر دراین حالت:</a:t>
            </a:r>
          </a:p>
          <a:p>
            <a:pPr marL="457200" lvl="1" indent="0" algn="r">
              <a:spcBef>
                <a:spcPts val="0"/>
              </a:spcBef>
              <a:buClrTx/>
              <a:buSzTx/>
              <a:buNone/>
            </a:pPr>
            <a:r>
              <a:rPr lang="fa-IR" sz="2800" dirty="0" smtClean="0">
                <a:ln w="0"/>
                <a:solidFill>
                  <a:schemeClr val="tx1"/>
                </a:solidFill>
                <a:effectLst>
                  <a:outerShdw blurRad="38100" dist="25400" dir="5400000" algn="ctr" rotWithShape="0">
                    <a:srgbClr val="6E747A">
                      <a:alpha val="43000"/>
                    </a:srgbClr>
                  </a:outerShdw>
                </a:effectLst>
                <a:latin typeface="Century Gothic" panose="020B0502020202020204" pitchFamily="34" charset="0"/>
                <a:ea typeface="Calibri" panose="020F0502020204030204" pitchFamily="34" charset="0"/>
              </a:rPr>
              <a:t>کوچکتر ازجسم</a:t>
            </a:r>
          </a:p>
          <a:p>
            <a:pPr marL="457200" lvl="1" indent="0" algn="r">
              <a:spcBef>
                <a:spcPts val="0"/>
              </a:spcBef>
              <a:buClrTx/>
              <a:buSzTx/>
              <a:buNone/>
            </a:pPr>
            <a:r>
              <a:rPr lang="fa-IR" sz="2800" dirty="0" smtClean="0">
                <a:ln w="0"/>
                <a:solidFill>
                  <a:schemeClr val="tx1"/>
                </a:solidFill>
                <a:effectLst>
                  <a:outerShdw blurRad="38100" dist="25400" dir="5400000" algn="ctr" rotWithShape="0">
                    <a:srgbClr val="6E747A">
                      <a:alpha val="43000"/>
                    </a:srgbClr>
                  </a:outerShdw>
                </a:effectLst>
                <a:latin typeface="Century Gothic" panose="020B0502020202020204" pitchFamily="34" charset="0"/>
                <a:ea typeface="Calibri" panose="020F0502020204030204" pitchFamily="34" charset="0"/>
              </a:rPr>
              <a:t>مستقیم</a:t>
            </a:r>
            <a:r>
              <a:rPr lang="fa-IR" sz="2800" b="1" dirty="0" smtClean="0">
                <a:ln w="0"/>
                <a:solidFill>
                  <a:schemeClr val="tx1"/>
                </a:solidFill>
                <a:effectLst>
                  <a:outerShdw blurRad="38100" dist="25400" dir="5400000" algn="ctr" rotWithShape="0">
                    <a:srgbClr val="6E747A">
                      <a:alpha val="43000"/>
                    </a:srgbClr>
                  </a:outerShdw>
                </a:effectLst>
                <a:latin typeface="Century Gothic" panose="020B0502020202020204" pitchFamily="34" charset="0"/>
                <a:ea typeface="Calibri" panose="020F0502020204030204" pitchFamily="34" charset="0"/>
              </a:rPr>
              <a:t> </a:t>
            </a:r>
          </a:p>
          <a:p>
            <a:pPr marL="457200" lvl="1" indent="0" algn="r">
              <a:spcBef>
                <a:spcPts val="0"/>
              </a:spcBef>
              <a:buClrTx/>
              <a:buSzTx/>
              <a:buNone/>
            </a:pPr>
            <a:r>
              <a:rPr lang="fa-IR" sz="2800" dirty="0" smtClean="0">
                <a:ln w="0"/>
                <a:solidFill>
                  <a:schemeClr val="tx1"/>
                </a:solidFill>
                <a:effectLst>
                  <a:outerShdw blurRad="38100" dist="25400" dir="5400000" algn="ctr" rotWithShape="0">
                    <a:srgbClr val="6E747A">
                      <a:alpha val="43000"/>
                    </a:srgbClr>
                  </a:outerShdw>
                </a:effectLst>
                <a:latin typeface="Century Gothic" panose="020B0502020202020204" pitchFamily="34" charset="0"/>
                <a:ea typeface="Calibri" panose="020F0502020204030204" pitchFamily="34" charset="0"/>
              </a:rPr>
              <a:t>مجازی</a:t>
            </a:r>
          </a:p>
          <a:p>
            <a:pPr marL="457200" lvl="1" indent="0" algn="r">
              <a:spcBef>
                <a:spcPts val="0"/>
              </a:spcBef>
              <a:buClrTx/>
              <a:buSzTx/>
              <a:buNone/>
            </a:pPr>
            <a:r>
              <a:rPr lang="fa-IR" sz="2800" dirty="0" smtClean="0">
                <a:ln w="0"/>
                <a:solidFill>
                  <a:schemeClr val="tx1"/>
                </a:solidFill>
                <a:effectLst>
                  <a:outerShdw blurRad="38100" dist="25400" dir="5400000" algn="ctr" rotWithShape="0">
                    <a:srgbClr val="6E747A">
                      <a:alpha val="43000"/>
                    </a:srgbClr>
                  </a:outerShdw>
                </a:effectLst>
                <a:latin typeface="Century Gothic" panose="020B0502020202020204" pitchFamily="34" charset="0"/>
                <a:ea typeface="Calibri" panose="020F0502020204030204" pitchFamily="34" charset="0"/>
              </a:rPr>
              <a:t>ودر فاصله کانونی تشکیل می شود</a:t>
            </a:r>
          </a:p>
          <a:p>
            <a:pPr marL="457200" lvl="1" indent="0" algn="r">
              <a:spcBef>
                <a:spcPts val="0"/>
              </a:spcBef>
              <a:buClrTx/>
              <a:buSzTx/>
              <a:buNone/>
            </a:pPr>
            <a:endParaRPr lang="fa-IR" sz="2800" b="1" dirty="0">
              <a:ln w="0"/>
              <a:solidFill>
                <a:schemeClr val="tx1"/>
              </a:solidFill>
              <a:effectLst>
                <a:outerShdw blurRad="38100" dist="25400" dir="5400000" algn="ctr" rotWithShape="0">
                  <a:srgbClr val="6E747A">
                    <a:alpha val="43000"/>
                  </a:srgbClr>
                </a:outerShdw>
              </a:effectLst>
              <a:latin typeface="Century Gothic" panose="020B0502020202020204" pitchFamily="34" charset="0"/>
              <a:ea typeface="Calibri" panose="020F0502020204030204" pitchFamily="34" charset="0"/>
            </a:endParaRPr>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7098" y="3174274"/>
            <a:ext cx="4794068" cy="3331029"/>
          </a:xfrm>
          <a:prstGeom prst="rect">
            <a:avLst/>
          </a:prstGeom>
        </p:spPr>
      </p:pic>
    </p:spTree>
    <p:custDataLst>
      <p:tags r:id="rId1"/>
    </p:custDataLst>
    <p:extLst>
      <p:ext uri="{BB962C8B-B14F-4D97-AF65-F5344CB8AC3E}">
        <p14:creationId xmlns:p14="http://schemas.microsoft.com/office/powerpoint/2010/main" val="1058323100"/>
      </p:ext>
    </p:extLst>
  </p:cSld>
  <p:clrMapOvr>
    <a:masterClrMapping/>
  </p:clrMapOvr>
  <p:transition spd="slow" advTm="63806">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1000"/>
                                        <p:tgtEl>
                                          <p:spTgt spid="3">
                                            <p:txEl>
                                              <p:pRg st="1" end="1"/>
                                            </p:txEl>
                                          </p:spTgt>
                                        </p:tgtEl>
                                      </p:cBhvr>
                                    </p:animEffect>
                                    <p:anim calcmode="lin" valueType="num">
                                      <p:cBhvr>
                                        <p:cTn id="1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1" end="1"/>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1000"/>
                                        <p:tgtEl>
                                          <p:spTgt spid="3">
                                            <p:txEl>
                                              <p:pRg st="2" end="2"/>
                                            </p:txEl>
                                          </p:spTgt>
                                        </p:tgtEl>
                                      </p:cBhvr>
                                    </p:animEffect>
                                    <p:anim calcmode="lin" valueType="num">
                                      <p:cBhvr>
                                        <p:cTn id="2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1000"/>
                                        <p:tgtEl>
                                          <p:spTgt spid="3">
                                            <p:txEl>
                                              <p:pRg st="3" end="3"/>
                                            </p:txEl>
                                          </p:spTgt>
                                        </p:tgtEl>
                                      </p:cBhvr>
                                    </p:animEffect>
                                    <p:anim calcmode="lin" valueType="num">
                                      <p:cBhvr>
                                        <p:cTn id="2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3" end="3"/>
                                            </p:txEl>
                                          </p:spTgt>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1000"/>
                                        <p:tgtEl>
                                          <p:spTgt spid="3">
                                            <p:txEl>
                                              <p:pRg st="4" end="4"/>
                                            </p:txEl>
                                          </p:spTgt>
                                        </p:tgtEl>
                                      </p:cBhvr>
                                    </p:animEffect>
                                    <p:anim calcmode="lin" valueType="num">
                                      <p:cBhvr>
                                        <p:cTn id="3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1000"/>
                                        <p:tgtEl>
                                          <p:spTgt spid="3">
                                            <p:txEl>
                                              <p:pRg st="5" end="5"/>
                                            </p:txEl>
                                          </p:spTgt>
                                        </p:tgtEl>
                                      </p:cBhvr>
                                    </p:animEffect>
                                    <p:anim calcmode="lin" valueType="num">
                                      <p:cBhvr>
                                        <p:cTn id="38"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9"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4"/>
                                        </p:tgtEl>
                                        <p:attrNameLst>
                                          <p:attrName>style.visibility</p:attrName>
                                        </p:attrNameLst>
                                      </p:cBhvr>
                                      <p:to>
                                        <p:strVal val="visible"/>
                                      </p:to>
                                    </p:set>
                                    <p:animEffect transition="in" filter="fade">
                                      <p:cBhvr>
                                        <p:cTn id="4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91440" y="2312126"/>
            <a:ext cx="11734799" cy="1754326"/>
          </a:xfrm>
          <a:prstGeom prst="rect">
            <a:avLst/>
          </a:prstGeom>
        </p:spPr>
        <p:txBody>
          <a:bodyPr wrap="square">
            <a:spAutoFit/>
            <a:scene3d>
              <a:camera prst="orthographicFront"/>
              <a:lightRig rig="threePt" dir="t"/>
            </a:scene3d>
            <a:sp3d extrusionH="57150">
              <a:bevelT w="38100" h="38100" prst="convex"/>
            </a:sp3d>
          </a:bodyPr>
          <a:lstStyle/>
          <a:p>
            <a:pPr algn="r"/>
            <a:r>
              <a:rPr lang="fa-IR" sz="3600" b="1" dirty="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rPr>
              <a:t>چشمه نور گسترده: </a:t>
            </a:r>
            <a:endParaRPr lang="fa-IR" sz="3600" b="1" dirty="0" smtClean="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endParaRPr>
          </a:p>
          <a:p>
            <a:pPr algn="r"/>
            <a:endParaRPr lang="fa-IR" sz="3600" dirty="0" smtClean="0">
              <a:solidFill>
                <a:srgbClr val="000000"/>
              </a:solidFill>
              <a:effectLst>
                <a:outerShdw blurRad="38100" dist="19050" dir="2700000" algn="tl">
                  <a:schemeClr val="dk1">
                    <a:alpha val="40000"/>
                  </a:schemeClr>
                </a:outerShdw>
              </a:effectLst>
              <a:latin typeface="Calibri" panose="020F0502020204030204" pitchFamily="34" charset="0"/>
              <a:ea typeface="Calibri" panose="020F0502020204030204" pitchFamily="34" charset="0"/>
            </a:endParaRPr>
          </a:p>
          <a:p>
            <a:pPr algn="r"/>
            <a:r>
              <a:rPr lang="fa-IR" sz="3600" dirty="0" smtClean="0">
                <a:solidFill>
                  <a:srgbClr val="000000"/>
                </a:solidFill>
                <a:effectLst>
                  <a:outerShdw blurRad="38100" dist="19050" dir="2700000" algn="tl">
                    <a:schemeClr val="dk1">
                      <a:alpha val="40000"/>
                    </a:schemeClr>
                  </a:outerShdw>
                </a:effectLst>
                <a:latin typeface="Calibri" panose="020F0502020204030204" pitchFamily="34" charset="0"/>
                <a:ea typeface="Calibri" panose="020F0502020204030204" pitchFamily="34" charset="0"/>
              </a:rPr>
              <a:t>به </a:t>
            </a:r>
            <a:r>
              <a:rPr lang="fa-IR" sz="3600" dirty="0">
                <a:solidFill>
                  <a:srgbClr val="000000"/>
                </a:solidFill>
                <a:effectLst>
                  <a:outerShdw blurRad="38100" dist="19050" dir="2700000" algn="tl">
                    <a:schemeClr val="dk1">
                      <a:alpha val="40000"/>
                    </a:schemeClr>
                  </a:outerShdw>
                </a:effectLst>
                <a:latin typeface="Calibri" panose="020F0502020204030204" pitchFamily="34" charset="0"/>
                <a:ea typeface="Calibri" panose="020F0502020204030204" pitchFamily="34" charset="0"/>
              </a:rPr>
              <a:t>تمام اطراف نور می پراکند مانند :لامپ،شمع، خورشید.</a:t>
            </a:r>
            <a:endParaRPr lang="en-US" dirty="0"/>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62403" r="19098" b="17124"/>
          <a:stretch/>
        </p:blipFill>
        <p:spPr>
          <a:xfrm>
            <a:off x="5775959" y="4140688"/>
            <a:ext cx="1606731" cy="2482478"/>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04812" y="4140688"/>
            <a:ext cx="2538548" cy="2281480"/>
          </a:xfrm>
          <a:prstGeom prst="rect">
            <a:avLst/>
          </a:prstGeom>
          <a:ln>
            <a:noFill/>
          </a:ln>
          <a:effectLst>
            <a:softEdge rad="112500"/>
          </a:effectLst>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1155" y="4184143"/>
            <a:ext cx="3074398" cy="2439023"/>
          </a:xfrm>
          <a:prstGeom prst="rect">
            <a:avLst/>
          </a:prstGeom>
        </p:spPr>
      </p:pic>
      <p:sp>
        <p:nvSpPr>
          <p:cNvPr id="11" name="Subtitle 2"/>
          <p:cNvSpPr txBox="1">
            <a:spLocks/>
          </p:cNvSpPr>
          <p:nvPr/>
        </p:nvSpPr>
        <p:spPr>
          <a:xfrm>
            <a:off x="2999143" y="874139"/>
            <a:ext cx="5791200" cy="1688735"/>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1800" b="0" i="0" kern="1200" cap="all">
                <a:solidFill>
                  <a:schemeClr val="accent1"/>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charset="2"/>
              <a:buNone/>
              <a:defRPr sz="1600" b="0" i="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9pPr>
          </a:lstStyle>
          <a:p>
            <a:pPr algn="ctr"/>
            <a:r>
              <a:rPr lang="fa-IR" sz="6600" cap="none" dirty="0" smtClean="0">
                <a:ln w="0"/>
                <a:solidFill>
                  <a:schemeClr val="accent2">
                    <a:lumMod val="75000"/>
                  </a:schemeClr>
                </a:solidFill>
                <a:effectLst>
                  <a:outerShdw blurRad="38100" dist="25400" dir="5400000" algn="ctr" rotWithShape="0">
                    <a:srgbClr val="6E747A">
                      <a:alpha val="43000"/>
                    </a:srgbClr>
                  </a:outerShdw>
                </a:effectLst>
              </a:rPr>
              <a:t>کلیات مباحث نور</a:t>
            </a:r>
            <a:endParaRPr lang="en-US" sz="6600" cap="none" dirty="0">
              <a:ln w="0"/>
              <a:solidFill>
                <a:schemeClr val="accent2">
                  <a:lumMod val="75000"/>
                </a:schemeClr>
              </a:solidFill>
              <a:effectLst>
                <a:outerShdw blurRad="38100" dist="25400" dir="5400000" algn="ctr" rotWithShape="0">
                  <a:srgbClr val="6E747A">
                    <a:alpha val="43000"/>
                  </a:srgbClr>
                </a:outerShdw>
              </a:effectLst>
            </a:endParaRPr>
          </a:p>
        </p:txBody>
      </p:sp>
    </p:spTree>
    <p:custDataLst>
      <p:tags r:id="rId1"/>
    </p:custDataLst>
    <p:extLst>
      <p:ext uri="{BB962C8B-B14F-4D97-AF65-F5344CB8AC3E}">
        <p14:creationId xmlns:p14="http://schemas.microsoft.com/office/powerpoint/2010/main" val="3057022514"/>
      </p:ext>
    </p:extLst>
  </p:cSld>
  <p:clrMapOvr>
    <a:masterClrMapping/>
  </p:clrMapOvr>
  <p:transition spd="slow" advTm="18542">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5" presetClass="entr" presetSubtype="1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checkerboard(across)">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5" presetClass="entr" presetSubtype="1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checkerboard(across)">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sz="4400" b="1" dirty="0">
                <a:solidFill>
                  <a:srgbClr val="B4176D"/>
                </a:solidFill>
                <a:effectLst>
                  <a:outerShdw blurRad="38100" dist="19050" dir="2700000" algn="tl">
                    <a:prstClr val="black">
                      <a:alpha val="40000"/>
                    </a:prstClr>
                  </a:outerShdw>
                </a:effectLst>
                <a:latin typeface="Arabic Typesetting" panose="03020402040406030203" pitchFamily="66" charset="-78"/>
                <a:cs typeface="Arial" panose="020B0604020202020204" pitchFamily="34" charset="0"/>
              </a:rPr>
              <a:t>آینه های کروی </a:t>
            </a:r>
            <a:r>
              <a:rPr lang="fa-IR" sz="4400" b="1" dirty="0" smtClean="0">
                <a:solidFill>
                  <a:srgbClr val="B4176D"/>
                </a:solidFill>
                <a:effectLst>
                  <a:outerShdw blurRad="38100" dist="19050" dir="2700000" algn="tl">
                    <a:prstClr val="black">
                      <a:alpha val="40000"/>
                    </a:prstClr>
                  </a:outerShdw>
                </a:effectLst>
                <a:latin typeface="Arabic Typesetting" panose="03020402040406030203" pitchFamily="66" charset="-78"/>
                <a:cs typeface="Arial" panose="020B0604020202020204" pitchFamily="34" charset="0"/>
              </a:rPr>
              <a:t>               </a:t>
            </a:r>
            <a:endParaRPr lang="en-US" dirty="0"/>
          </a:p>
        </p:txBody>
      </p:sp>
      <p:sp>
        <p:nvSpPr>
          <p:cNvPr id="3" name="Content Placeholder 2"/>
          <p:cNvSpPr>
            <a:spLocks noGrp="1"/>
          </p:cNvSpPr>
          <p:nvPr>
            <p:ph idx="1"/>
          </p:nvPr>
        </p:nvSpPr>
        <p:spPr>
          <a:xfrm>
            <a:off x="0" y="2603500"/>
            <a:ext cx="11913326" cy="3823426"/>
          </a:xfrm>
        </p:spPr>
        <p:txBody>
          <a:bodyPr>
            <a:normAutofit/>
          </a:bodyPr>
          <a:lstStyle/>
          <a:p>
            <a:pPr marL="457200" lvl="1" indent="0" algn="r">
              <a:spcBef>
                <a:spcPts val="0"/>
              </a:spcBef>
              <a:buClrTx/>
              <a:buSzTx/>
              <a:buNone/>
            </a:pPr>
            <a:r>
              <a:rPr lang="fa-IR" sz="3600" b="1" dirty="0" smtClean="0">
                <a:ln w="0"/>
                <a:solidFill>
                  <a:srgbClr val="B4176D"/>
                </a:solidFill>
                <a:effectLst>
                  <a:outerShdw blurRad="38100" dist="25400" dir="5400000" algn="ctr" rotWithShape="0">
                    <a:srgbClr val="6E747A">
                      <a:alpha val="43000"/>
                    </a:srgbClr>
                  </a:outerShdw>
                </a:effectLst>
                <a:latin typeface="Century Gothic" panose="020B0502020202020204" pitchFamily="34" charset="0"/>
                <a:ea typeface="Calibri" panose="020F0502020204030204" pitchFamily="34" charset="0"/>
              </a:rPr>
              <a:t>نکات مهم:</a:t>
            </a:r>
          </a:p>
          <a:p>
            <a:pPr marL="457200" lvl="1" indent="0" algn="r">
              <a:spcBef>
                <a:spcPts val="0"/>
              </a:spcBef>
              <a:buClrTx/>
              <a:buSzTx/>
              <a:buNone/>
            </a:pPr>
            <a:r>
              <a:rPr lang="fa-IR" sz="2800" dirty="0" smtClean="0">
                <a:ln w="0"/>
                <a:solidFill>
                  <a:schemeClr val="accent1"/>
                </a:solidFill>
                <a:effectLst>
                  <a:outerShdw blurRad="38100" dist="25400" dir="5400000" algn="ctr" rotWithShape="0">
                    <a:srgbClr val="6E747A">
                      <a:alpha val="43000"/>
                    </a:srgbClr>
                  </a:outerShdw>
                </a:effectLst>
                <a:latin typeface="Century Gothic" panose="020B0502020202020204" pitchFamily="34" charset="0"/>
                <a:ea typeface="Calibri" panose="020F0502020204030204" pitchFamily="34" charset="0"/>
              </a:rPr>
              <a:t>1-</a:t>
            </a:r>
            <a:r>
              <a:rPr lang="fa-IR" sz="2800" dirty="0" smtClean="0">
                <a:ln w="0"/>
                <a:solidFill>
                  <a:schemeClr val="tx1"/>
                </a:solidFill>
                <a:effectLst>
                  <a:outerShdw blurRad="38100" dist="25400" dir="5400000" algn="ctr" rotWithShape="0">
                    <a:srgbClr val="6E747A">
                      <a:alpha val="43000"/>
                    </a:srgbClr>
                  </a:outerShdw>
                </a:effectLst>
                <a:latin typeface="Century Gothic" panose="020B0502020202020204" pitchFamily="34" charset="0"/>
                <a:ea typeface="Calibri" panose="020F0502020204030204" pitchFamily="34" charset="0"/>
              </a:rPr>
              <a:t>کانون ومرکز در آینه مقعرحقیقی هستند یعنی جلوی آینه قرار دارند اما درآینه محدب مجازی‌اند یعنی پشت آینه قراردارند.</a:t>
            </a:r>
          </a:p>
          <a:p>
            <a:pPr marL="457200" lvl="1" indent="0" algn="r">
              <a:spcBef>
                <a:spcPts val="0"/>
              </a:spcBef>
              <a:buClrTx/>
              <a:buSzTx/>
              <a:buNone/>
            </a:pPr>
            <a:r>
              <a:rPr lang="fa-IR" sz="2800" dirty="0" smtClean="0">
                <a:ln w="0"/>
                <a:solidFill>
                  <a:schemeClr val="accent1"/>
                </a:solidFill>
                <a:effectLst>
                  <a:outerShdw blurRad="38100" dist="25400" dir="5400000" algn="ctr" rotWithShape="0">
                    <a:srgbClr val="6E747A">
                      <a:alpha val="43000"/>
                    </a:srgbClr>
                  </a:outerShdw>
                </a:effectLst>
                <a:latin typeface="Century Gothic" panose="020B0502020202020204" pitchFamily="34" charset="0"/>
                <a:ea typeface="Calibri" panose="020F0502020204030204" pitchFamily="34" charset="0"/>
              </a:rPr>
              <a:t>2-</a:t>
            </a:r>
            <a:r>
              <a:rPr lang="fa-IR" sz="2800" dirty="0" smtClean="0">
                <a:ln w="0"/>
                <a:solidFill>
                  <a:schemeClr val="tx1"/>
                </a:solidFill>
                <a:effectLst>
                  <a:outerShdw blurRad="38100" dist="25400" dir="5400000" algn="ctr" rotWithShape="0">
                    <a:srgbClr val="6E747A">
                      <a:alpha val="43000"/>
                    </a:srgbClr>
                  </a:outerShdw>
                </a:effectLst>
                <a:latin typeface="Century Gothic" panose="020B0502020202020204" pitchFamily="34" charset="0"/>
                <a:ea typeface="Calibri" panose="020F0502020204030204" pitchFamily="34" charset="0"/>
              </a:rPr>
              <a:t>تصویر حقیقی </a:t>
            </a:r>
            <a:r>
              <a:rPr lang="fa-IR" sz="2800" dirty="0">
                <a:ln w="0"/>
                <a:solidFill>
                  <a:schemeClr val="tx1"/>
                </a:solidFill>
                <a:effectLst>
                  <a:outerShdw blurRad="38100" dist="25400" dir="5400000" algn="ctr" rotWithShape="0">
                    <a:srgbClr val="6E747A">
                      <a:alpha val="43000"/>
                    </a:srgbClr>
                  </a:outerShdw>
                </a:effectLst>
                <a:latin typeface="Century Gothic" panose="020B0502020202020204" pitchFamily="34" charset="0"/>
                <a:ea typeface="Calibri" panose="020F0502020204030204" pitchFamily="34" charset="0"/>
              </a:rPr>
              <a:t>از تلاقی پرتوهای </a:t>
            </a:r>
            <a:r>
              <a:rPr lang="fa-IR" sz="2800" dirty="0" smtClean="0">
                <a:ln w="0"/>
                <a:solidFill>
                  <a:schemeClr val="tx1"/>
                </a:solidFill>
                <a:effectLst>
                  <a:outerShdw blurRad="38100" dist="25400" dir="5400000" algn="ctr" rotWithShape="0">
                    <a:srgbClr val="6E747A">
                      <a:alpha val="43000"/>
                    </a:srgbClr>
                  </a:outerShdw>
                </a:effectLst>
                <a:latin typeface="Century Gothic" panose="020B0502020202020204" pitchFamily="34" charset="0"/>
                <a:ea typeface="Calibri" panose="020F0502020204030204" pitchFamily="34" charset="0"/>
              </a:rPr>
              <a:t>بازتاب ،جلوی </a:t>
            </a:r>
            <a:r>
              <a:rPr lang="fa-IR" sz="2800" dirty="0">
                <a:ln w="0"/>
                <a:solidFill>
                  <a:schemeClr val="tx1"/>
                </a:solidFill>
                <a:effectLst>
                  <a:outerShdw blurRad="38100" dist="25400" dir="5400000" algn="ctr" rotWithShape="0">
                    <a:srgbClr val="6E747A">
                      <a:alpha val="43000"/>
                    </a:srgbClr>
                  </a:outerShdw>
                </a:effectLst>
                <a:latin typeface="Century Gothic" panose="020B0502020202020204" pitchFamily="34" charset="0"/>
                <a:ea typeface="Calibri" panose="020F0502020204030204" pitchFamily="34" charset="0"/>
              </a:rPr>
              <a:t>آینه تشکیل </a:t>
            </a:r>
            <a:r>
              <a:rPr lang="fa-IR" sz="2800" dirty="0" smtClean="0">
                <a:ln w="0"/>
                <a:solidFill>
                  <a:schemeClr val="tx1"/>
                </a:solidFill>
                <a:effectLst>
                  <a:outerShdw blurRad="38100" dist="25400" dir="5400000" algn="ctr" rotWithShape="0">
                    <a:srgbClr val="6E747A">
                      <a:alpha val="43000"/>
                    </a:srgbClr>
                  </a:outerShdw>
                </a:effectLst>
                <a:latin typeface="Century Gothic" panose="020B0502020202020204" pitchFamily="34" charset="0"/>
                <a:ea typeface="Calibri" panose="020F0502020204030204" pitchFamily="34" charset="0"/>
              </a:rPr>
              <a:t>می‌شود وهمیشه وارونه است. </a:t>
            </a:r>
          </a:p>
          <a:p>
            <a:pPr marL="457200" lvl="1" indent="0" algn="r">
              <a:spcBef>
                <a:spcPts val="0"/>
              </a:spcBef>
              <a:buClrTx/>
              <a:buSzTx/>
              <a:buNone/>
            </a:pPr>
            <a:r>
              <a:rPr lang="fa-IR" sz="2800" dirty="0" smtClean="0">
                <a:ln w="0"/>
                <a:solidFill>
                  <a:schemeClr val="accent1"/>
                </a:solidFill>
                <a:effectLst>
                  <a:outerShdw blurRad="38100" dist="25400" dir="5400000" algn="ctr" rotWithShape="0">
                    <a:srgbClr val="6E747A">
                      <a:alpha val="43000"/>
                    </a:srgbClr>
                  </a:outerShdw>
                </a:effectLst>
                <a:latin typeface="Century Gothic" panose="020B0502020202020204" pitchFamily="34" charset="0"/>
                <a:ea typeface="Calibri" panose="020F0502020204030204" pitchFamily="34" charset="0"/>
              </a:rPr>
              <a:t>3-</a:t>
            </a:r>
            <a:r>
              <a:rPr lang="fa-IR" sz="2800" dirty="0" smtClean="0">
                <a:ln w="0"/>
                <a:solidFill>
                  <a:schemeClr val="tx1"/>
                </a:solidFill>
                <a:effectLst>
                  <a:outerShdw blurRad="38100" dist="25400" dir="5400000" algn="ctr" rotWithShape="0">
                    <a:srgbClr val="6E747A">
                      <a:alpha val="43000"/>
                    </a:srgbClr>
                  </a:outerShdw>
                </a:effectLst>
                <a:latin typeface="Century Gothic" panose="020B0502020202020204" pitchFamily="34" charset="0"/>
                <a:ea typeface="Calibri" panose="020F0502020204030204" pitchFamily="34" charset="0"/>
              </a:rPr>
              <a:t>تصویر مجازی از تلاقی امتداد پرتوهای بازتاب ،پشت آینه تشکیل می‌شود وهمیشه مستقیم است.</a:t>
            </a:r>
          </a:p>
          <a:p>
            <a:pPr marL="457200" lvl="1" indent="0" algn="r">
              <a:spcBef>
                <a:spcPts val="0"/>
              </a:spcBef>
              <a:buClrTx/>
              <a:buSzTx/>
              <a:buNone/>
            </a:pPr>
            <a:r>
              <a:rPr lang="fa-IR" sz="2800" dirty="0" smtClean="0">
                <a:ln w="0"/>
                <a:solidFill>
                  <a:schemeClr val="accent1"/>
                </a:solidFill>
                <a:effectLst>
                  <a:outerShdw blurRad="38100" dist="25400" dir="5400000" algn="ctr" rotWithShape="0">
                    <a:srgbClr val="6E747A">
                      <a:alpha val="43000"/>
                    </a:srgbClr>
                  </a:outerShdw>
                </a:effectLst>
                <a:latin typeface="Century Gothic" panose="020B0502020202020204" pitchFamily="34" charset="0"/>
                <a:ea typeface="Calibri" panose="020F0502020204030204" pitchFamily="34" charset="0"/>
              </a:rPr>
              <a:t>4-</a:t>
            </a:r>
            <a:r>
              <a:rPr lang="fa-IR" sz="2800" dirty="0" smtClean="0">
                <a:ln w="0"/>
                <a:solidFill>
                  <a:schemeClr val="tx1"/>
                </a:solidFill>
                <a:effectLst>
                  <a:outerShdw blurRad="38100" dist="25400" dir="5400000" algn="ctr" rotWithShape="0">
                    <a:srgbClr val="6E747A">
                      <a:alpha val="43000"/>
                    </a:srgbClr>
                  </a:outerShdw>
                </a:effectLst>
                <a:latin typeface="Century Gothic" panose="020B0502020202020204" pitchFamily="34" charset="0"/>
                <a:ea typeface="Calibri" panose="020F0502020204030204" pitchFamily="34" charset="0"/>
              </a:rPr>
              <a:t>تصویر در آینه محدب یک حالت دارد وهممیشه مجازی ومستقیم است.</a:t>
            </a:r>
            <a:endParaRPr lang="fa-IR" sz="2800" dirty="0">
              <a:ln w="0"/>
              <a:solidFill>
                <a:schemeClr val="tx1"/>
              </a:solidFill>
              <a:effectLst>
                <a:outerShdw blurRad="38100" dist="25400" dir="5400000" algn="ctr" rotWithShape="0">
                  <a:srgbClr val="6E747A">
                    <a:alpha val="43000"/>
                  </a:srgbClr>
                </a:outerShdw>
              </a:effectLst>
              <a:latin typeface="Century Gothic" panose="020B0502020202020204" pitchFamily="34" charset="0"/>
              <a:ea typeface="Calibri" panose="020F0502020204030204" pitchFamily="34" charset="0"/>
            </a:endParaRPr>
          </a:p>
          <a:p>
            <a:endParaRPr lang="en-US" dirty="0"/>
          </a:p>
        </p:txBody>
      </p:sp>
    </p:spTree>
    <p:custDataLst>
      <p:tags r:id="rId1"/>
    </p:custDataLst>
    <p:extLst>
      <p:ext uri="{BB962C8B-B14F-4D97-AF65-F5344CB8AC3E}">
        <p14:creationId xmlns:p14="http://schemas.microsoft.com/office/powerpoint/2010/main" val="955505021"/>
      </p:ext>
    </p:extLst>
  </p:cSld>
  <p:clrMapOvr>
    <a:masterClrMapping/>
  </p:clrMapOvr>
  <p:transition spd="slow" advTm="52555">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additive="base">
                                        <p:cTn id="2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 calcmode="lin" valueType="num">
                                      <p:cBhvr additive="base">
                                        <p:cTn id="2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additive="base">
                                        <p:cTn id="3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sz="4400" b="1" dirty="0">
                <a:solidFill>
                  <a:srgbClr val="B4176D"/>
                </a:solidFill>
                <a:effectLst>
                  <a:outerShdw blurRad="38100" dist="19050" dir="2700000" algn="tl">
                    <a:prstClr val="black">
                      <a:alpha val="40000"/>
                    </a:prstClr>
                  </a:outerShdw>
                </a:effectLst>
                <a:latin typeface="Arabic Typesetting" panose="03020402040406030203" pitchFamily="66" charset="-78"/>
                <a:cs typeface="Arial" panose="020B0604020202020204" pitchFamily="34" charset="0"/>
              </a:rPr>
              <a:t>آینه های </a:t>
            </a:r>
            <a:r>
              <a:rPr lang="fa-IR" sz="4400" b="1" dirty="0" smtClean="0">
                <a:solidFill>
                  <a:srgbClr val="B4176D"/>
                </a:solidFill>
                <a:effectLst>
                  <a:outerShdw blurRad="38100" dist="19050" dir="2700000" algn="tl">
                    <a:prstClr val="black">
                      <a:alpha val="40000"/>
                    </a:prstClr>
                  </a:outerShdw>
                </a:effectLst>
                <a:latin typeface="Arabic Typesetting" panose="03020402040406030203" pitchFamily="66" charset="-78"/>
                <a:cs typeface="Arial" panose="020B0604020202020204" pitchFamily="34" charset="0"/>
              </a:rPr>
              <a:t>کروی                </a:t>
            </a:r>
            <a:endParaRPr lang="en-US" dirty="0"/>
          </a:p>
        </p:txBody>
      </p:sp>
      <p:sp>
        <p:nvSpPr>
          <p:cNvPr id="3" name="Content Placeholder 2"/>
          <p:cNvSpPr>
            <a:spLocks noGrp="1"/>
          </p:cNvSpPr>
          <p:nvPr>
            <p:ph idx="1"/>
          </p:nvPr>
        </p:nvSpPr>
        <p:spPr>
          <a:xfrm>
            <a:off x="6178731" y="2338251"/>
            <a:ext cx="5525588" cy="1841863"/>
          </a:xfrm>
        </p:spPr>
        <p:txBody>
          <a:bodyPr>
            <a:normAutofit/>
          </a:bodyPr>
          <a:lstStyle/>
          <a:p>
            <a:pPr marL="457200" lvl="1" indent="0" algn="r">
              <a:spcBef>
                <a:spcPts val="0"/>
              </a:spcBef>
              <a:buClrTx/>
              <a:buSzTx/>
              <a:buNone/>
            </a:pPr>
            <a:r>
              <a:rPr lang="fa-IR" sz="3600" b="1" dirty="0" smtClean="0">
                <a:ln w="0"/>
                <a:solidFill>
                  <a:srgbClr val="B4176D"/>
                </a:solidFill>
                <a:effectLst>
                  <a:outerShdw blurRad="38100" dist="25400" dir="5400000" algn="ctr" rotWithShape="0">
                    <a:srgbClr val="6E747A">
                      <a:alpha val="43000"/>
                    </a:srgbClr>
                  </a:outerShdw>
                </a:effectLst>
                <a:latin typeface="Century Gothic" panose="020B0502020202020204" pitchFamily="34" charset="0"/>
                <a:ea typeface="Calibri" panose="020F0502020204030204" pitchFamily="34" charset="0"/>
              </a:rPr>
              <a:t>کاربردهای آینه های کروی :</a:t>
            </a:r>
          </a:p>
          <a:p>
            <a:pPr marL="457200" lvl="1" indent="0" algn="r">
              <a:spcBef>
                <a:spcPts val="0"/>
              </a:spcBef>
              <a:buClrTx/>
              <a:buSzTx/>
              <a:buNone/>
            </a:pPr>
            <a:r>
              <a:rPr lang="fa-IR" sz="2800" b="1" dirty="0" smtClean="0">
                <a:ln w="0"/>
                <a:solidFill>
                  <a:srgbClr val="B4176D"/>
                </a:solidFill>
                <a:effectLst>
                  <a:outerShdw blurRad="38100" dist="25400" dir="5400000" algn="ctr" rotWithShape="0">
                    <a:srgbClr val="6E747A">
                      <a:alpha val="43000"/>
                    </a:srgbClr>
                  </a:outerShdw>
                </a:effectLst>
                <a:latin typeface="Century Gothic" panose="020B0502020202020204" pitchFamily="34" charset="0"/>
                <a:ea typeface="Calibri" panose="020F0502020204030204" pitchFamily="34" charset="0"/>
              </a:rPr>
              <a:t>آینه مقعر: </a:t>
            </a:r>
            <a:r>
              <a:rPr lang="fa-IR" sz="2400" dirty="0" smtClean="0">
                <a:ln w="0"/>
                <a:solidFill>
                  <a:schemeClr val="tx1"/>
                </a:solidFill>
                <a:effectLst>
                  <a:outerShdw blurRad="38100" dist="25400" dir="5400000" algn="ctr" rotWithShape="0">
                    <a:srgbClr val="6E747A">
                      <a:alpha val="43000"/>
                    </a:srgbClr>
                  </a:outerShdw>
                </a:effectLst>
                <a:latin typeface="Century Gothic" panose="020B0502020202020204" pitchFamily="34" charset="0"/>
                <a:ea typeface="Calibri" panose="020F0502020204030204" pitchFamily="34" charset="0"/>
              </a:rPr>
              <a:t>در ساخت کوره آفتابی –دندانپزشکی –آرایشگاه ودرصنعت لوازم خانگی ودکوری استفاده میشود.</a:t>
            </a:r>
          </a:p>
          <a:p>
            <a:pPr marL="457200" lvl="1" indent="0" algn="r">
              <a:spcBef>
                <a:spcPts val="0"/>
              </a:spcBef>
              <a:buClrTx/>
              <a:buSzTx/>
              <a:buNone/>
            </a:pPr>
            <a:endParaRPr lang="fa-IR" sz="2400" b="1" dirty="0" smtClean="0">
              <a:ln w="0"/>
              <a:solidFill>
                <a:schemeClr val="tx1"/>
              </a:solidFill>
              <a:effectLst>
                <a:outerShdw blurRad="38100" dist="25400" dir="5400000" algn="ctr" rotWithShape="0">
                  <a:srgbClr val="6E747A">
                    <a:alpha val="43000"/>
                  </a:srgbClr>
                </a:outerShdw>
              </a:effectLst>
              <a:latin typeface="Century Gothic" panose="020B0502020202020204" pitchFamily="34" charset="0"/>
              <a:ea typeface="Calibri" panose="020F0502020204030204" pitchFamily="34"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698" y="2424112"/>
            <a:ext cx="2651760" cy="2009775"/>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90875" y="2424112"/>
            <a:ext cx="2648222" cy="2009775"/>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2698" y="4767941"/>
            <a:ext cx="2651760" cy="1841864"/>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90875" y="4767942"/>
            <a:ext cx="2857228" cy="1841863"/>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82790" y="4767942"/>
            <a:ext cx="4062547" cy="1841864"/>
          </a:xfrm>
          <a:prstGeom prst="rect">
            <a:avLst/>
          </a:prstGeom>
        </p:spPr>
      </p:pic>
    </p:spTree>
    <p:custDataLst>
      <p:tags r:id="rId1"/>
    </p:custDataLst>
    <p:extLst>
      <p:ext uri="{BB962C8B-B14F-4D97-AF65-F5344CB8AC3E}">
        <p14:creationId xmlns:p14="http://schemas.microsoft.com/office/powerpoint/2010/main" val="3998096969"/>
      </p:ext>
    </p:extLst>
  </p:cSld>
  <p:clrMapOvr>
    <a:masterClrMapping/>
  </p:clrMapOvr>
  <p:transition spd="slow" advTm="61116">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barn(inVertical)">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2"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1+#ppt_w/2"/>
                                          </p:val>
                                        </p:tav>
                                        <p:tav tm="100000">
                                          <p:val>
                                            <p:strVal val="#ppt_x"/>
                                          </p:val>
                                        </p:tav>
                                      </p:tavLst>
                                    </p:anim>
                                    <p:anim calcmode="lin" valueType="num">
                                      <p:cBhvr additive="base">
                                        <p:cTn id="21"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2"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additive="base">
                                        <p:cTn id="26" dur="500" fill="hold"/>
                                        <p:tgtEl>
                                          <p:spTgt spid="6"/>
                                        </p:tgtEl>
                                        <p:attrNameLst>
                                          <p:attrName>ppt_x</p:attrName>
                                        </p:attrNameLst>
                                      </p:cBhvr>
                                      <p:tavLst>
                                        <p:tav tm="0">
                                          <p:val>
                                            <p:strVal val="1+#ppt_w/2"/>
                                          </p:val>
                                        </p:tav>
                                        <p:tav tm="100000">
                                          <p:val>
                                            <p:strVal val="#ppt_x"/>
                                          </p:val>
                                        </p:tav>
                                      </p:tavLst>
                                    </p:anim>
                                    <p:anim calcmode="lin" valueType="num">
                                      <p:cBhvr additive="base">
                                        <p:cTn id="27"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1"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500" fill="hold"/>
                                        <p:tgtEl>
                                          <p:spTgt spid="8"/>
                                        </p:tgtEl>
                                        <p:attrNameLst>
                                          <p:attrName>ppt_x</p:attrName>
                                        </p:attrNameLst>
                                      </p:cBhvr>
                                      <p:tavLst>
                                        <p:tav tm="0">
                                          <p:val>
                                            <p:strVal val="#ppt_x"/>
                                          </p:val>
                                        </p:tav>
                                        <p:tav tm="100000">
                                          <p:val>
                                            <p:strVal val="#ppt_x"/>
                                          </p:val>
                                        </p:tav>
                                      </p:tavLst>
                                    </p:anim>
                                    <p:anim calcmode="lin" valueType="num">
                                      <p:cBhvr additive="base">
                                        <p:cTn id="33"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8" fill="hold" nodeType="clickEffect">
                                  <p:stCondLst>
                                    <p:cond delay="0"/>
                                  </p:stCondLst>
                                  <p:childTnLst>
                                    <p:set>
                                      <p:cBhvr>
                                        <p:cTn id="37" dur="1" fill="hold">
                                          <p:stCondLst>
                                            <p:cond delay="0"/>
                                          </p:stCondLst>
                                        </p:cTn>
                                        <p:tgtEl>
                                          <p:spTgt spid="9"/>
                                        </p:tgtEl>
                                        <p:attrNameLst>
                                          <p:attrName>style.visibility</p:attrName>
                                        </p:attrNameLst>
                                      </p:cBhvr>
                                      <p:to>
                                        <p:strVal val="visible"/>
                                      </p:to>
                                    </p:set>
                                    <p:anim calcmode="lin" valueType="num">
                                      <p:cBhvr additive="base">
                                        <p:cTn id="38" dur="500" fill="hold"/>
                                        <p:tgtEl>
                                          <p:spTgt spid="9"/>
                                        </p:tgtEl>
                                        <p:attrNameLst>
                                          <p:attrName>ppt_x</p:attrName>
                                        </p:attrNameLst>
                                      </p:cBhvr>
                                      <p:tavLst>
                                        <p:tav tm="0">
                                          <p:val>
                                            <p:strVal val="0-#ppt_w/2"/>
                                          </p:val>
                                        </p:tav>
                                        <p:tav tm="100000">
                                          <p:val>
                                            <p:strVal val="#ppt_x"/>
                                          </p:val>
                                        </p:tav>
                                      </p:tavLst>
                                    </p:anim>
                                    <p:anim calcmode="lin" valueType="num">
                                      <p:cBhvr additive="base">
                                        <p:cTn id="39"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8" fill="hold" nodeType="clickEffect">
                                  <p:stCondLst>
                                    <p:cond delay="0"/>
                                  </p:stCondLst>
                                  <p:childTnLst>
                                    <p:set>
                                      <p:cBhvr>
                                        <p:cTn id="43" dur="1" fill="hold">
                                          <p:stCondLst>
                                            <p:cond delay="0"/>
                                          </p:stCondLst>
                                        </p:cTn>
                                        <p:tgtEl>
                                          <p:spTgt spid="10"/>
                                        </p:tgtEl>
                                        <p:attrNameLst>
                                          <p:attrName>style.visibility</p:attrName>
                                        </p:attrNameLst>
                                      </p:cBhvr>
                                      <p:to>
                                        <p:strVal val="visible"/>
                                      </p:to>
                                    </p:set>
                                    <p:anim calcmode="lin" valueType="num">
                                      <p:cBhvr additive="base">
                                        <p:cTn id="44" dur="500" fill="hold"/>
                                        <p:tgtEl>
                                          <p:spTgt spid="10"/>
                                        </p:tgtEl>
                                        <p:attrNameLst>
                                          <p:attrName>ppt_x</p:attrName>
                                        </p:attrNameLst>
                                      </p:cBhvr>
                                      <p:tavLst>
                                        <p:tav tm="0">
                                          <p:val>
                                            <p:strVal val="0-#ppt_w/2"/>
                                          </p:val>
                                        </p:tav>
                                        <p:tav tm="100000">
                                          <p:val>
                                            <p:strVal val="#ppt_x"/>
                                          </p:val>
                                        </p:tav>
                                      </p:tavLst>
                                    </p:anim>
                                    <p:anim calcmode="lin" valueType="num">
                                      <p:cBhvr additive="base">
                                        <p:cTn id="45"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sz="4400" b="1" dirty="0">
                <a:solidFill>
                  <a:srgbClr val="B4176D"/>
                </a:solidFill>
                <a:effectLst>
                  <a:outerShdw blurRad="38100" dist="19050" dir="2700000" algn="tl">
                    <a:prstClr val="black">
                      <a:alpha val="40000"/>
                    </a:prstClr>
                  </a:outerShdw>
                </a:effectLst>
                <a:latin typeface="Arabic Typesetting" panose="03020402040406030203" pitchFamily="66" charset="-78"/>
                <a:cs typeface="Arial" panose="020B0604020202020204" pitchFamily="34" charset="0"/>
              </a:rPr>
              <a:t>آینه های </a:t>
            </a:r>
            <a:r>
              <a:rPr lang="fa-IR" sz="4400" b="1" dirty="0" smtClean="0">
                <a:solidFill>
                  <a:srgbClr val="B4176D"/>
                </a:solidFill>
                <a:effectLst>
                  <a:outerShdw blurRad="38100" dist="19050" dir="2700000" algn="tl">
                    <a:prstClr val="black">
                      <a:alpha val="40000"/>
                    </a:prstClr>
                  </a:outerShdw>
                </a:effectLst>
                <a:latin typeface="Arabic Typesetting" panose="03020402040406030203" pitchFamily="66" charset="-78"/>
                <a:cs typeface="Arial" panose="020B0604020202020204" pitchFamily="34" charset="0"/>
              </a:rPr>
              <a:t>کروی                </a:t>
            </a:r>
            <a:endParaRPr lang="en-US" dirty="0"/>
          </a:p>
        </p:txBody>
      </p:sp>
      <p:sp>
        <p:nvSpPr>
          <p:cNvPr id="3" name="Content Placeholder 2"/>
          <p:cNvSpPr>
            <a:spLocks noGrp="1"/>
          </p:cNvSpPr>
          <p:nvPr>
            <p:ph idx="1"/>
          </p:nvPr>
        </p:nvSpPr>
        <p:spPr>
          <a:xfrm>
            <a:off x="6740434" y="2299064"/>
            <a:ext cx="5120640" cy="1593668"/>
          </a:xfrm>
        </p:spPr>
        <p:txBody>
          <a:bodyPr/>
          <a:lstStyle/>
          <a:p>
            <a:pPr marL="457200" lvl="1" indent="0" algn="r">
              <a:spcBef>
                <a:spcPts val="0"/>
              </a:spcBef>
              <a:buClrTx/>
              <a:buSzTx/>
              <a:buNone/>
            </a:pPr>
            <a:r>
              <a:rPr lang="fa-IR" sz="2800" b="1" dirty="0" smtClean="0">
                <a:ln w="0"/>
                <a:solidFill>
                  <a:srgbClr val="B4176D"/>
                </a:solidFill>
                <a:effectLst>
                  <a:outerShdw blurRad="38100" dist="25400" dir="5400000" algn="ctr" rotWithShape="0">
                    <a:srgbClr val="6E747A">
                      <a:alpha val="43000"/>
                    </a:srgbClr>
                  </a:outerShdw>
                </a:effectLst>
                <a:latin typeface="Century Gothic" panose="020B0502020202020204" pitchFamily="34" charset="0"/>
                <a:ea typeface="Calibri" panose="020F0502020204030204" pitchFamily="34" charset="0"/>
              </a:rPr>
              <a:t>کاربردهای </a:t>
            </a:r>
            <a:r>
              <a:rPr lang="fa-IR" sz="2800" b="1" dirty="0">
                <a:ln w="0"/>
                <a:solidFill>
                  <a:srgbClr val="B4176D"/>
                </a:solidFill>
                <a:effectLst>
                  <a:outerShdw blurRad="38100" dist="25400" dir="5400000" algn="ctr" rotWithShape="0">
                    <a:srgbClr val="6E747A">
                      <a:alpha val="43000"/>
                    </a:srgbClr>
                  </a:outerShdw>
                </a:effectLst>
                <a:latin typeface="Century Gothic" panose="020B0502020202020204" pitchFamily="34" charset="0"/>
                <a:ea typeface="Calibri" panose="020F0502020204030204" pitchFamily="34" charset="0"/>
              </a:rPr>
              <a:t>آینه های </a:t>
            </a:r>
            <a:r>
              <a:rPr lang="fa-IR" sz="2800" b="1" dirty="0" smtClean="0">
                <a:ln w="0"/>
                <a:solidFill>
                  <a:srgbClr val="B4176D"/>
                </a:solidFill>
                <a:effectLst>
                  <a:outerShdw blurRad="38100" dist="25400" dir="5400000" algn="ctr" rotWithShape="0">
                    <a:srgbClr val="6E747A">
                      <a:alpha val="43000"/>
                    </a:srgbClr>
                  </a:outerShdw>
                </a:effectLst>
                <a:latin typeface="Century Gothic" panose="020B0502020202020204" pitchFamily="34" charset="0"/>
                <a:ea typeface="Calibri" panose="020F0502020204030204" pitchFamily="34" charset="0"/>
              </a:rPr>
              <a:t>کروی</a:t>
            </a:r>
            <a:r>
              <a:rPr lang="fa-IR" sz="2200" b="1" dirty="0">
                <a:ln w="0"/>
                <a:solidFill>
                  <a:srgbClr val="B4176D"/>
                </a:solidFill>
                <a:effectLst>
                  <a:outerShdw blurRad="38100" dist="25400" dir="5400000" algn="ctr" rotWithShape="0">
                    <a:srgbClr val="6E747A">
                      <a:alpha val="43000"/>
                    </a:srgbClr>
                  </a:outerShdw>
                </a:effectLst>
                <a:latin typeface="Century Gothic" panose="020B0502020202020204" pitchFamily="34" charset="0"/>
                <a:ea typeface="Calibri" panose="020F0502020204030204" pitchFamily="34" charset="0"/>
              </a:rPr>
              <a:t> </a:t>
            </a:r>
            <a:r>
              <a:rPr lang="fa-IR" sz="2200" b="1" dirty="0" smtClean="0">
                <a:ln w="0"/>
                <a:solidFill>
                  <a:srgbClr val="B4176D"/>
                </a:solidFill>
                <a:effectLst>
                  <a:outerShdw blurRad="38100" dist="25400" dir="5400000" algn="ctr" rotWithShape="0">
                    <a:srgbClr val="6E747A">
                      <a:alpha val="43000"/>
                    </a:srgbClr>
                  </a:outerShdw>
                </a:effectLst>
                <a:latin typeface="Century Gothic" panose="020B0502020202020204" pitchFamily="34" charset="0"/>
                <a:ea typeface="Calibri" panose="020F0502020204030204" pitchFamily="34" charset="0"/>
              </a:rPr>
              <a:t>:</a:t>
            </a:r>
          </a:p>
          <a:p>
            <a:pPr marL="457200" lvl="1" indent="0" algn="r">
              <a:spcBef>
                <a:spcPts val="0"/>
              </a:spcBef>
              <a:buClrTx/>
              <a:buSzTx/>
              <a:buNone/>
            </a:pPr>
            <a:r>
              <a:rPr lang="fa-IR" sz="2200" b="1" dirty="0" smtClean="0">
                <a:ln w="0"/>
                <a:solidFill>
                  <a:srgbClr val="B4176D"/>
                </a:solidFill>
                <a:effectLst>
                  <a:outerShdw blurRad="38100" dist="25400" dir="5400000" algn="ctr" rotWithShape="0">
                    <a:srgbClr val="6E747A">
                      <a:alpha val="43000"/>
                    </a:srgbClr>
                  </a:outerShdw>
                </a:effectLst>
                <a:latin typeface="Century Gothic" panose="020B0502020202020204" pitchFamily="34" charset="0"/>
                <a:ea typeface="Calibri" panose="020F0502020204030204" pitchFamily="34" charset="0"/>
              </a:rPr>
              <a:t>آینه </a:t>
            </a:r>
            <a:r>
              <a:rPr lang="fa-IR" sz="2200" b="1" dirty="0">
                <a:ln w="0"/>
                <a:solidFill>
                  <a:srgbClr val="B4176D"/>
                </a:solidFill>
                <a:effectLst>
                  <a:outerShdw blurRad="38100" dist="25400" dir="5400000" algn="ctr" rotWithShape="0">
                    <a:srgbClr val="6E747A">
                      <a:alpha val="43000"/>
                    </a:srgbClr>
                  </a:outerShdw>
                </a:effectLst>
                <a:latin typeface="Century Gothic" panose="020B0502020202020204" pitchFamily="34" charset="0"/>
                <a:ea typeface="Calibri" panose="020F0502020204030204" pitchFamily="34" charset="0"/>
              </a:rPr>
              <a:t>محدب :</a:t>
            </a:r>
            <a:r>
              <a:rPr lang="fa-IR" sz="1900" dirty="0">
                <a:ln w="0"/>
                <a:solidFill>
                  <a:prstClr val="black"/>
                </a:solidFill>
                <a:effectLst>
                  <a:outerShdw blurRad="38100" dist="25400" dir="5400000" algn="ctr" rotWithShape="0">
                    <a:srgbClr val="6E747A">
                      <a:alpha val="43000"/>
                    </a:srgbClr>
                  </a:outerShdw>
                </a:effectLst>
                <a:latin typeface="Century Gothic" panose="020B0502020202020204" pitchFamily="34" charset="0"/>
                <a:ea typeface="Calibri" panose="020F0502020204030204" pitchFamily="34" charset="0"/>
              </a:rPr>
              <a:t>سرپیچ جاده ها وآینه بغل اتومبیل‌ها بکار می‌رود</a:t>
            </a:r>
            <a:r>
              <a:rPr lang="fa-IR" sz="2800" dirty="0" smtClean="0">
                <a:ln w="0"/>
                <a:solidFill>
                  <a:srgbClr val="B4176D"/>
                </a:solidFill>
                <a:effectLst>
                  <a:outerShdw blurRad="38100" dist="25400" dir="5400000" algn="ctr" rotWithShape="0">
                    <a:srgbClr val="6E747A">
                      <a:alpha val="43000"/>
                    </a:srgbClr>
                  </a:outerShdw>
                </a:effectLst>
                <a:latin typeface="Century Gothic" panose="020B0502020202020204" pitchFamily="34" charset="0"/>
                <a:ea typeface="Calibri" panose="020F0502020204030204" pitchFamily="34" charset="0"/>
              </a:rPr>
              <a:t> </a:t>
            </a:r>
            <a:endParaRPr lang="fa-IR" sz="2300" dirty="0">
              <a:ln w="0"/>
              <a:solidFill>
                <a:prstClr val="black"/>
              </a:solidFill>
              <a:effectLst>
                <a:outerShdw blurRad="38100" dist="25400" dir="5400000" algn="ctr" rotWithShape="0">
                  <a:srgbClr val="6E747A">
                    <a:alpha val="43000"/>
                  </a:srgbClr>
                </a:outerShdw>
              </a:effectLst>
              <a:latin typeface="Century Gothic" panose="020B0502020202020204" pitchFamily="34" charset="0"/>
              <a:ea typeface="Calibri" panose="020F0502020204030204" pitchFamily="34" charset="0"/>
            </a:endParaRPr>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703" y="3409406"/>
            <a:ext cx="4454434" cy="3278777"/>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30091" y="3409406"/>
            <a:ext cx="4193177" cy="3278778"/>
          </a:xfrm>
          <a:prstGeom prst="rect">
            <a:avLst/>
          </a:prstGeom>
        </p:spPr>
      </p:pic>
    </p:spTree>
    <p:custDataLst>
      <p:tags r:id="rId1"/>
    </p:custDataLst>
    <p:extLst>
      <p:ext uri="{BB962C8B-B14F-4D97-AF65-F5344CB8AC3E}">
        <p14:creationId xmlns:p14="http://schemas.microsoft.com/office/powerpoint/2010/main" val="2333467138"/>
      </p:ext>
    </p:extLst>
  </p:cSld>
  <p:clrMapOvr>
    <a:masterClrMapping/>
  </p:clrMapOvr>
  <p:transition spd="slow" advTm="32613">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wipe(down)">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3" presetClass="entr" presetSubtype="16"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plus(in)">
                                      <p:cBhvr>
                                        <p:cTn id="20" dur="20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gray">
          <a:xfrm>
            <a:off x="1233330" y="5401977"/>
            <a:ext cx="5624670" cy="706964"/>
          </a:xfrm>
          <a:prstGeom prst="rect">
            <a:avLst/>
          </a:prstGeom>
        </p:spPr>
        <p:txBody>
          <a:bodyPr vert="horz" lIns="91440" tIns="45720" rIns="91440" bIns="45720" rtlCol="0" anchor="b">
            <a:noAutofit/>
          </a:bodyPr>
          <a:lstStyle>
            <a:lvl1pPr algn="l" defTabSz="457200" rtl="0" eaLnBrk="1" latinLnBrk="0" hangingPunct="1">
              <a:spcBef>
                <a:spcPct val="0"/>
              </a:spcBef>
              <a:buNone/>
              <a:defRPr sz="54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a-IR" dirty="0" smtClean="0">
                <a:ln w="0"/>
                <a:solidFill>
                  <a:schemeClr val="accent1"/>
                </a:solidFill>
                <a:effectLst>
                  <a:outerShdw blurRad="38100" dist="25400" dir="5400000" algn="ctr" rotWithShape="0">
                    <a:srgbClr val="6E747A">
                      <a:alpha val="43000"/>
                    </a:srgbClr>
                  </a:outerShdw>
                </a:effectLst>
              </a:rPr>
              <a:t>به امید موفقیت شما</a:t>
            </a:r>
            <a:endParaRPr lang="en-US" dirty="0">
              <a:ln w="0"/>
              <a:solidFill>
                <a:schemeClr val="accent1"/>
              </a:solidFill>
              <a:effectLst>
                <a:outerShdw blurRad="38100" dist="25400" dir="5400000" algn="ctr" rotWithShape="0">
                  <a:srgbClr val="6E747A">
                    <a:alpha val="43000"/>
                  </a:srgbClr>
                </a:outerShdw>
              </a:effectLst>
            </a:endParaRPr>
          </a:p>
        </p:txBody>
      </p:sp>
    </p:spTree>
    <p:custDataLst>
      <p:tags r:id="rId1"/>
    </p:custDataLst>
    <p:extLst>
      <p:ext uri="{BB962C8B-B14F-4D97-AF65-F5344CB8AC3E}">
        <p14:creationId xmlns:p14="http://schemas.microsoft.com/office/powerpoint/2010/main" val="2678489656"/>
      </p:ext>
    </p:extLst>
  </p:cSld>
  <p:clrMapOvr>
    <a:masterClrMapping/>
  </p:clrMapOvr>
  <p:transition spd="slow" advTm="19515">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2803199" y="697050"/>
            <a:ext cx="5791200" cy="1688735"/>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1800" b="0" i="0" kern="1200" cap="all">
                <a:solidFill>
                  <a:schemeClr val="accent1"/>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charset="2"/>
              <a:buNone/>
              <a:defRPr sz="1600" b="0" i="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9pPr>
          </a:lstStyle>
          <a:p>
            <a:pPr algn="ctr"/>
            <a:r>
              <a:rPr lang="fa-IR" sz="6600" cap="none" dirty="0" smtClean="0">
                <a:ln w="0"/>
                <a:solidFill>
                  <a:schemeClr val="accent2">
                    <a:lumMod val="75000"/>
                  </a:schemeClr>
                </a:solidFill>
                <a:effectLst>
                  <a:outerShdw blurRad="38100" dist="25400" dir="5400000" algn="ctr" rotWithShape="0">
                    <a:srgbClr val="6E747A">
                      <a:alpha val="43000"/>
                    </a:srgbClr>
                  </a:outerShdw>
                </a:effectLst>
              </a:rPr>
              <a:t>کلیات مباحث نور</a:t>
            </a:r>
            <a:endParaRPr lang="en-US" sz="6600" cap="none" dirty="0">
              <a:ln w="0"/>
              <a:solidFill>
                <a:schemeClr val="accent2">
                  <a:lumMod val="75000"/>
                </a:schemeClr>
              </a:solidFill>
              <a:effectLst>
                <a:outerShdw blurRad="38100" dist="25400" dir="5400000" algn="ctr" rotWithShape="0">
                  <a:srgbClr val="6E747A">
                    <a:alpha val="43000"/>
                  </a:srgbClr>
                </a:outerShdw>
              </a:effectLst>
            </a:endParaRPr>
          </a:p>
        </p:txBody>
      </p:sp>
      <p:sp>
        <p:nvSpPr>
          <p:cNvPr id="6" name="Rectangle 5"/>
          <p:cNvSpPr/>
          <p:nvPr/>
        </p:nvSpPr>
        <p:spPr>
          <a:xfrm>
            <a:off x="182881" y="2006961"/>
            <a:ext cx="11782696" cy="2308324"/>
          </a:xfrm>
          <a:prstGeom prst="rect">
            <a:avLst/>
          </a:prstGeom>
        </p:spPr>
        <p:txBody>
          <a:bodyPr wrap="square">
            <a:spAutoFit/>
            <a:scene3d>
              <a:camera prst="orthographicFront"/>
              <a:lightRig rig="threePt" dir="t"/>
            </a:scene3d>
            <a:sp3d extrusionH="57150">
              <a:bevelT w="38100" h="38100" prst="relaxedInset"/>
            </a:sp3d>
          </a:bodyPr>
          <a:lstStyle/>
          <a:p>
            <a:pPr algn="r"/>
            <a:r>
              <a:rPr lang="fa-IR" sz="3600" b="1" dirty="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rPr>
              <a:t>چشمه نور نقطه ای</a:t>
            </a:r>
            <a:r>
              <a:rPr lang="fa-IR" sz="3600" b="1" dirty="0" smtClean="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rPr>
              <a:t>:</a:t>
            </a:r>
          </a:p>
          <a:p>
            <a:pPr algn="r"/>
            <a:endParaRPr lang="fa-IR" sz="3600" dirty="0">
              <a:solidFill>
                <a:srgbClr val="000000"/>
              </a:solidFill>
              <a:effectLst>
                <a:outerShdw blurRad="38100" dist="19050" dir="2700000" algn="tl">
                  <a:schemeClr val="dk1">
                    <a:alpha val="40000"/>
                  </a:schemeClr>
                </a:outerShdw>
              </a:effectLst>
              <a:latin typeface="Calibri" panose="020F0502020204030204" pitchFamily="34" charset="0"/>
              <a:ea typeface="Calibri" panose="020F0502020204030204" pitchFamily="34" charset="0"/>
            </a:endParaRPr>
          </a:p>
          <a:p>
            <a:pPr algn="r"/>
            <a:r>
              <a:rPr lang="fa-IR" sz="3600" dirty="0" smtClean="0">
                <a:solidFill>
                  <a:srgbClr val="000000"/>
                </a:solidFill>
                <a:effectLst>
                  <a:outerShdw blurRad="38100" dist="19050" dir="2700000" algn="tl">
                    <a:schemeClr val="dk1">
                      <a:alpha val="40000"/>
                    </a:schemeClr>
                  </a:outerShdw>
                </a:effectLst>
                <a:latin typeface="Calibri" panose="020F0502020204030204" pitchFamily="34" charset="0"/>
                <a:ea typeface="Calibri" panose="020F0502020204030204" pitchFamily="34" charset="0"/>
              </a:rPr>
              <a:t>فقط </a:t>
            </a:r>
            <a:r>
              <a:rPr lang="fa-IR" sz="3600" dirty="0">
                <a:solidFill>
                  <a:srgbClr val="000000"/>
                </a:solidFill>
                <a:effectLst>
                  <a:outerShdw blurRad="38100" dist="19050" dir="2700000" algn="tl">
                    <a:schemeClr val="dk1">
                      <a:alpha val="40000"/>
                    </a:schemeClr>
                  </a:outerShdw>
                </a:effectLst>
                <a:latin typeface="Calibri" panose="020F0502020204030204" pitchFamily="34" charset="0"/>
                <a:ea typeface="Calibri" panose="020F0502020204030204" pitchFamily="34" charset="0"/>
              </a:rPr>
              <a:t>در یک جهت نور را می تاباند </a:t>
            </a:r>
            <a:r>
              <a:rPr lang="fa-IR" sz="3600" dirty="0" smtClean="0">
                <a:solidFill>
                  <a:srgbClr val="000000"/>
                </a:solidFill>
                <a:effectLst>
                  <a:outerShdw blurRad="38100" dist="19050" dir="2700000" algn="tl">
                    <a:schemeClr val="dk1">
                      <a:alpha val="40000"/>
                    </a:schemeClr>
                  </a:outerShdw>
                </a:effectLst>
                <a:latin typeface="Calibri" panose="020F0502020204030204" pitchFamily="34" charset="0"/>
                <a:ea typeface="Calibri" panose="020F0502020204030204" pitchFamily="34" charset="0"/>
              </a:rPr>
              <a:t>،برای ساختن آن مطابق شکل می توان یک روزنه مقابل چشمه نور گسترده قرار داد.</a:t>
            </a:r>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5292" y="3837593"/>
            <a:ext cx="3579222" cy="2719099"/>
          </a:xfrm>
          <a:prstGeom prst="rect">
            <a:avLst/>
          </a:prstGeom>
        </p:spPr>
      </p:pic>
    </p:spTree>
    <p:custDataLst>
      <p:tags r:id="rId1"/>
    </p:custDataLst>
    <p:extLst>
      <p:ext uri="{BB962C8B-B14F-4D97-AF65-F5344CB8AC3E}">
        <p14:creationId xmlns:p14="http://schemas.microsoft.com/office/powerpoint/2010/main" val="2443604035"/>
      </p:ext>
    </p:extLst>
  </p:cSld>
  <p:clrMapOvr>
    <a:masterClrMapping/>
  </p:clrMapOvr>
  <p:transition spd="slow" advTm="19103">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5"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2000"/>
                                        <p:tgtEl>
                                          <p:spTgt spid="7"/>
                                        </p:tgtEl>
                                      </p:cBhvr>
                                    </p:animEffect>
                                    <p:anim calcmode="lin" valueType="num">
                                      <p:cBhvr>
                                        <p:cTn id="18" dur="2000" fill="hold"/>
                                        <p:tgtEl>
                                          <p:spTgt spid="7"/>
                                        </p:tgtEl>
                                        <p:attrNameLst>
                                          <p:attrName>ppt_w</p:attrName>
                                        </p:attrNameLst>
                                      </p:cBhvr>
                                      <p:tavLst>
                                        <p:tav tm="0" fmla="#ppt_w*sin(2.5*pi*$)">
                                          <p:val>
                                            <p:fltVal val="0"/>
                                          </p:val>
                                        </p:tav>
                                        <p:tav tm="100000">
                                          <p:val>
                                            <p:fltVal val="1"/>
                                          </p:val>
                                        </p:tav>
                                      </p:tavLst>
                                    </p:anim>
                                    <p:anim calcmode="lin" valueType="num">
                                      <p:cBhvr>
                                        <p:cTn id="19" dur="2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564673" y="669000"/>
            <a:ext cx="6514011" cy="1107996"/>
          </a:xfrm>
          <a:prstGeom prst="rect">
            <a:avLst/>
          </a:prstGeom>
        </p:spPr>
        <p:txBody>
          <a:bodyPr wrap="square">
            <a:spAutoFit/>
          </a:bodyPr>
          <a:lstStyle/>
          <a:p>
            <a:pPr lvl="0" algn="ctr"/>
            <a:r>
              <a:rPr lang="fa-IR" sz="6600" dirty="0" smtClean="0">
                <a:ln w="0"/>
                <a:solidFill>
                  <a:schemeClr val="accent1"/>
                </a:solidFill>
                <a:effectLst>
                  <a:outerShdw blurRad="38100" dist="25400" dir="5400000" algn="ctr" rotWithShape="0">
                    <a:srgbClr val="6E747A">
                      <a:alpha val="43000"/>
                    </a:srgbClr>
                  </a:outerShdw>
                </a:effectLst>
              </a:rPr>
              <a:t>کلیات مباحث نور</a:t>
            </a:r>
            <a:endParaRPr lang="en-US" sz="6600" dirty="0">
              <a:ln w="0"/>
              <a:solidFill>
                <a:schemeClr val="accent1"/>
              </a:solidFill>
              <a:effectLst>
                <a:outerShdw blurRad="38100" dist="25400" dir="5400000" algn="ctr" rotWithShape="0">
                  <a:srgbClr val="6E747A">
                    <a:alpha val="43000"/>
                  </a:srgbClr>
                </a:outerShdw>
              </a:effectLst>
            </a:endParaRPr>
          </a:p>
        </p:txBody>
      </p:sp>
      <p:sp>
        <p:nvSpPr>
          <p:cNvPr id="8" name="Rectangle 7"/>
          <p:cNvSpPr/>
          <p:nvPr/>
        </p:nvSpPr>
        <p:spPr>
          <a:xfrm>
            <a:off x="182881" y="2006961"/>
            <a:ext cx="11782696" cy="2308324"/>
          </a:xfrm>
          <a:prstGeom prst="rect">
            <a:avLst/>
          </a:prstGeom>
        </p:spPr>
        <p:txBody>
          <a:bodyPr wrap="square">
            <a:spAutoFit/>
            <a:scene3d>
              <a:camera prst="orthographicFront"/>
              <a:lightRig rig="threePt" dir="t"/>
            </a:scene3d>
            <a:sp3d extrusionH="57150">
              <a:bevelT w="38100" h="38100" prst="relaxedInset"/>
            </a:sp3d>
          </a:bodyPr>
          <a:lstStyle/>
          <a:p>
            <a:pPr algn="r"/>
            <a:r>
              <a:rPr lang="fa-IR" sz="3600" b="1" dirty="0" smtClean="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rPr>
              <a:t>باریکه نور:</a:t>
            </a:r>
          </a:p>
          <a:p>
            <a:pPr algn="r"/>
            <a:endParaRPr lang="fa-IR" sz="3600" dirty="0">
              <a:solidFill>
                <a:srgbClr val="000000"/>
              </a:solidFill>
              <a:effectLst>
                <a:outerShdw blurRad="38100" dist="19050" dir="2700000" algn="tl">
                  <a:schemeClr val="dk1">
                    <a:alpha val="40000"/>
                  </a:schemeClr>
                </a:outerShdw>
              </a:effectLst>
              <a:latin typeface="Calibri" panose="020F0502020204030204" pitchFamily="34" charset="0"/>
              <a:ea typeface="Calibri" panose="020F0502020204030204" pitchFamily="34" charset="0"/>
            </a:endParaRPr>
          </a:p>
          <a:p>
            <a:pPr algn="r"/>
            <a:r>
              <a:rPr lang="fa-IR" sz="3600" dirty="0" smtClean="0">
                <a:solidFill>
                  <a:srgbClr val="000000"/>
                </a:solidFill>
                <a:effectLst>
                  <a:outerShdw blurRad="38100" dist="19050" dir="2700000" algn="tl">
                    <a:schemeClr val="dk1">
                      <a:alpha val="40000"/>
                    </a:schemeClr>
                  </a:outerShdw>
                </a:effectLst>
                <a:latin typeface="Calibri" panose="020F0502020204030204" pitchFamily="34" charset="0"/>
              </a:rPr>
              <a:t>مسیر نوری خروجی ازچشمه نور نقطه ای را باریکه نور می نامیم .</a:t>
            </a:r>
          </a:p>
          <a:p>
            <a:pPr marL="571500" indent="-571500" algn="r" rtl="1">
              <a:buFont typeface="Arial" panose="020B0604020202020204" pitchFamily="34" charset="0"/>
              <a:buChar char="•"/>
            </a:pPr>
            <a:r>
              <a:rPr lang="fa-IR" sz="3600" dirty="0" smtClean="0">
                <a:solidFill>
                  <a:srgbClr val="000000"/>
                </a:solidFill>
                <a:effectLst>
                  <a:outerShdw blurRad="38100" dist="19050" dir="2700000" algn="tl">
                    <a:schemeClr val="dk1">
                      <a:alpha val="40000"/>
                    </a:schemeClr>
                  </a:outerShdw>
                </a:effectLst>
                <a:latin typeface="Calibri" panose="020F0502020204030204" pitchFamily="34" charset="0"/>
              </a:rPr>
              <a:t>هر باریکه نور به خط مستقیم منتشر می شود .</a:t>
            </a:r>
            <a:endParaRPr lang="en-US" dirty="0"/>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b="16865"/>
          <a:stretch/>
        </p:blipFill>
        <p:spPr>
          <a:xfrm>
            <a:off x="404950" y="4315286"/>
            <a:ext cx="4506685" cy="2007138"/>
          </a:xfrm>
          <a:prstGeom prst="rect">
            <a:avLst/>
          </a:prstGeom>
          <a:ln>
            <a:noFill/>
          </a:ln>
          <a:effectLst>
            <a:softEdge rad="112500"/>
          </a:effectLst>
        </p:spPr>
      </p:pic>
    </p:spTree>
    <p:custDataLst>
      <p:tags r:id="rId1"/>
    </p:custDataLst>
    <p:extLst>
      <p:ext uri="{BB962C8B-B14F-4D97-AF65-F5344CB8AC3E}">
        <p14:creationId xmlns:p14="http://schemas.microsoft.com/office/powerpoint/2010/main" val="2251795984"/>
      </p:ext>
    </p:extLst>
  </p:cSld>
  <p:clrMapOvr>
    <a:masterClrMapping/>
  </p:clrMapOvr>
  <p:transition spd="slow" advTm="16555">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3"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plus(in)">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circle(in)">
                                      <p:cBhvr>
                                        <p:cTn id="1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64673" y="669000"/>
            <a:ext cx="6514011" cy="1107996"/>
          </a:xfrm>
          <a:prstGeom prst="rect">
            <a:avLst/>
          </a:prstGeom>
        </p:spPr>
        <p:txBody>
          <a:bodyPr wrap="square">
            <a:spAutoFit/>
          </a:bodyPr>
          <a:lstStyle/>
          <a:p>
            <a:pPr lvl="0" algn="ctr"/>
            <a:r>
              <a:rPr lang="fa-IR" sz="6600" dirty="0" smtClean="0">
                <a:ln w="0"/>
                <a:solidFill>
                  <a:schemeClr val="accent1"/>
                </a:solidFill>
                <a:effectLst>
                  <a:outerShdw blurRad="38100" dist="25400" dir="5400000" algn="ctr" rotWithShape="0">
                    <a:srgbClr val="6E747A">
                      <a:alpha val="43000"/>
                    </a:srgbClr>
                  </a:outerShdw>
                </a:effectLst>
              </a:rPr>
              <a:t>کلیات مباحث نور</a:t>
            </a:r>
            <a:endParaRPr lang="en-US" sz="6600" dirty="0">
              <a:ln w="0"/>
              <a:solidFill>
                <a:schemeClr val="accent1"/>
              </a:solidFill>
              <a:effectLst>
                <a:outerShdw blurRad="38100" dist="25400" dir="5400000" algn="ctr" rotWithShape="0">
                  <a:srgbClr val="6E747A">
                    <a:alpha val="43000"/>
                  </a:srgbClr>
                </a:outerShdw>
              </a:effectLst>
            </a:endParaRPr>
          </a:p>
        </p:txBody>
      </p:sp>
      <p:sp>
        <p:nvSpPr>
          <p:cNvPr id="5" name="Rectangle 4"/>
          <p:cNvSpPr/>
          <p:nvPr/>
        </p:nvSpPr>
        <p:spPr>
          <a:xfrm>
            <a:off x="182881" y="2006961"/>
            <a:ext cx="11782696" cy="2862322"/>
          </a:xfrm>
          <a:prstGeom prst="rect">
            <a:avLst/>
          </a:prstGeom>
        </p:spPr>
        <p:txBody>
          <a:bodyPr wrap="square">
            <a:spAutoFit/>
            <a:scene3d>
              <a:camera prst="orthographicFront"/>
              <a:lightRig rig="threePt" dir="t"/>
            </a:scene3d>
            <a:sp3d extrusionH="57150">
              <a:bevelT w="38100" h="38100" prst="relaxedInset"/>
            </a:sp3d>
          </a:bodyPr>
          <a:lstStyle/>
          <a:p>
            <a:pPr algn="r"/>
            <a:r>
              <a:rPr lang="fa-IR" sz="3600" b="1" dirty="0" smtClean="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rPr>
              <a:t>پرتو نور:</a:t>
            </a:r>
          </a:p>
          <a:p>
            <a:pPr algn="r"/>
            <a:endParaRPr lang="fa-IR" sz="3600" dirty="0">
              <a:solidFill>
                <a:srgbClr val="000000"/>
              </a:solidFill>
              <a:effectLst>
                <a:outerShdw blurRad="38100" dist="19050" dir="2700000" algn="tl">
                  <a:schemeClr val="dk1">
                    <a:alpha val="40000"/>
                  </a:schemeClr>
                </a:outerShdw>
              </a:effectLst>
              <a:latin typeface="Calibri" panose="020F0502020204030204" pitchFamily="34" charset="0"/>
              <a:ea typeface="Calibri" panose="020F0502020204030204" pitchFamily="34" charset="0"/>
            </a:endParaRPr>
          </a:p>
          <a:p>
            <a:pPr algn="r"/>
            <a:r>
              <a:rPr lang="fa-IR" sz="3600" dirty="0" smtClean="0">
                <a:solidFill>
                  <a:srgbClr val="000000"/>
                </a:solidFill>
                <a:effectLst>
                  <a:outerShdw blurRad="38100" dist="19050" dir="2700000" algn="tl">
                    <a:schemeClr val="dk1">
                      <a:alpha val="40000"/>
                    </a:schemeClr>
                  </a:outerShdw>
                </a:effectLst>
                <a:latin typeface="Calibri" panose="020F0502020204030204" pitchFamily="34" charset="0"/>
              </a:rPr>
              <a:t>باریکه نوربا پهنا‌‌‌‌‌ی بسیار‌‌کم را پرتو نور می نامیم .</a:t>
            </a:r>
          </a:p>
          <a:p>
            <a:pPr algn="r"/>
            <a:endParaRPr lang="fa-IR" sz="3600" dirty="0">
              <a:solidFill>
                <a:srgbClr val="000000"/>
              </a:solidFill>
              <a:effectLst>
                <a:outerShdw blurRad="38100" dist="19050" dir="2700000" algn="tl">
                  <a:schemeClr val="dk1">
                    <a:alpha val="40000"/>
                  </a:schemeClr>
                </a:outerShdw>
              </a:effectLst>
              <a:latin typeface="Calibri" panose="020F0502020204030204" pitchFamily="34" charset="0"/>
            </a:endParaRPr>
          </a:p>
          <a:p>
            <a:pPr marL="571500" indent="-571500" algn="r" rtl="1">
              <a:buFont typeface="Arial" panose="020B0604020202020204" pitchFamily="34" charset="0"/>
              <a:buChar char="•"/>
            </a:pPr>
            <a:r>
              <a:rPr lang="fa-IR" sz="3600" dirty="0" smtClean="0">
                <a:solidFill>
                  <a:srgbClr val="000000"/>
                </a:solidFill>
                <a:effectLst>
                  <a:outerShdw blurRad="38100" dist="19050" dir="2700000" algn="tl">
                    <a:schemeClr val="dk1">
                      <a:alpha val="40000"/>
                    </a:schemeClr>
                  </a:outerShdw>
                </a:effectLst>
                <a:latin typeface="Calibri" panose="020F0502020204030204" pitchFamily="34" charset="0"/>
              </a:rPr>
              <a:t>هر باریکه نورتشکیل شده از تعداد زیادی پرتو نور </a:t>
            </a:r>
            <a:endParaRPr lang="en-US" dirty="0"/>
          </a:p>
        </p:txBody>
      </p:sp>
    </p:spTree>
    <p:custDataLst>
      <p:tags r:id="rId1"/>
    </p:custDataLst>
    <p:extLst>
      <p:ext uri="{BB962C8B-B14F-4D97-AF65-F5344CB8AC3E}">
        <p14:creationId xmlns:p14="http://schemas.microsoft.com/office/powerpoint/2010/main" val="2581783506"/>
      </p:ext>
    </p:extLst>
  </p:cSld>
  <p:clrMapOvr>
    <a:masterClrMapping/>
  </p:clrMapOvr>
  <p:transition spd="slow" advTm="23542">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 calcmode="lin" valueType="num">
                                      <p:cBhvr>
                                        <p:cTn id="14" dur="1000" fill="hold"/>
                                        <p:tgtEl>
                                          <p:spTgt spid="5"/>
                                        </p:tgtEl>
                                        <p:attrNameLst>
                                          <p:attrName>style.rotation</p:attrName>
                                        </p:attrNameLst>
                                      </p:cBhvr>
                                      <p:tavLst>
                                        <p:tav tm="0">
                                          <p:val>
                                            <p:fltVal val="90"/>
                                          </p:val>
                                        </p:tav>
                                        <p:tav tm="100000">
                                          <p:val>
                                            <p:fltVal val="0"/>
                                          </p:val>
                                        </p:tav>
                                      </p:tavLst>
                                    </p:anim>
                                    <p:animEffect transition="in" filter="fade">
                                      <p:cBhvr>
                                        <p:cTn id="15"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p:cNvSpPr txBox="1">
            <a:spLocks/>
          </p:cNvSpPr>
          <p:nvPr/>
        </p:nvSpPr>
        <p:spPr>
          <a:xfrm>
            <a:off x="6812369" y="3641254"/>
            <a:ext cx="5791200" cy="1688735"/>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1800" b="0" i="0" kern="1200" cap="all">
                <a:solidFill>
                  <a:schemeClr val="accent1"/>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charset="2"/>
              <a:buNone/>
              <a:defRPr sz="1600" b="0" i="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9pPr>
          </a:lstStyle>
          <a:p>
            <a:pPr algn="ctr"/>
            <a:r>
              <a:rPr lang="fa-IR" sz="6600" dirty="0" smtClean="0">
                <a:solidFill>
                  <a:schemeClr val="accent2">
                    <a:lumMod val="75000"/>
                  </a:schemeClr>
                </a:solidFill>
              </a:rPr>
              <a:t>اجسام</a:t>
            </a:r>
            <a:endParaRPr lang="en-US" sz="6600" dirty="0">
              <a:solidFill>
                <a:schemeClr val="accent2">
                  <a:lumMod val="75000"/>
                </a:schemeClr>
              </a:solidFill>
            </a:endParaRPr>
          </a:p>
        </p:txBody>
      </p:sp>
      <p:sp>
        <p:nvSpPr>
          <p:cNvPr id="5" name="Subtitle 2"/>
          <p:cNvSpPr txBox="1">
            <a:spLocks/>
          </p:cNvSpPr>
          <p:nvPr/>
        </p:nvSpPr>
        <p:spPr>
          <a:xfrm>
            <a:off x="6662059" y="3260248"/>
            <a:ext cx="5791200" cy="1688735"/>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1800" b="0" i="0" kern="1200" cap="all">
                <a:solidFill>
                  <a:schemeClr val="accent1"/>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charset="2"/>
              <a:buNone/>
              <a:defRPr sz="1600" b="0" i="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9pPr>
          </a:lstStyle>
          <a:p>
            <a:pPr algn="ctr"/>
            <a:endParaRPr lang="en-US" sz="6600" dirty="0">
              <a:solidFill>
                <a:schemeClr val="accent2">
                  <a:lumMod val="75000"/>
                </a:schemeClr>
              </a:solidFill>
            </a:endParaRPr>
          </a:p>
        </p:txBody>
      </p:sp>
      <p:sp>
        <p:nvSpPr>
          <p:cNvPr id="6" name="Down Arrow 5"/>
          <p:cNvSpPr/>
          <p:nvPr/>
        </p:nvSpPr>
        <p:spPr>
          <a:xfrm rot="6534464">
            <a:off x="7347672" y="2726614"/>
            <a:ext cx="150962" cy="210459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own Arrow 6"/>
          <p:cNvSpPr/>
          <p:nvPr/>
        </p:nvSpPr>
        <p:spPr>
          <a:xfrm rot="4348922">
            <a:off x="7366806" y="3781795"/>
            <a:ext cx="144025" cy="206084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ubtitle 2"/>
          <p:cNvSpPr txBox="1">
            <a:spLocks/>
          </p:cNvSpPr>
          <p:nvPr/>
        </p:nvSpPr>
        <p:spPr>
          <a:xfrm>
            <a:off x="1248720" y="2744647"/>
            <a:ext cx="5791200" cy="1688735"/>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1800" b="0" i="0" kern="1200" cap="all">
                <a:solidFill>
                  <a:schemeClr val="accent1"/>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charset="2"/>
              <a:buNone/>
              <a:defRPr sz="1600" b="0" i="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9pPr>
          </a:lstStyle>
          <a:p>
            <a:pPr algn="ctr"/>
            <a:r>
              <a:rPr lang="fa-IR" sz="6600" cap="none" dirty="0" smtClean="0">
                <a:ln w="0"/>
                <a:solidFill>
                  <a:schemeClr val="accent2">
                    <a:lumMod val="75000"/>
                  </a:schemeClr>
                </a:solidFill>
                <a:effectLst>
                  <a:outerShdw blurRad="38100" dist="25400" dir="5400000" algn="ctr" rotWithShape="0">
                    <a:srgbClr val="6E747A">
                      <a:alpha val="43000"/>
                    </a:srgbClr>
                  </a:outerShdw>
                </a:effectLst>
              </a:rPr>
              <a:t>جسم شفاف </a:t>
            </a:r>
            <a:endParaRPr lang="en-US" sz="6600" cap="none" dirty="0">
              <a:ln w="0"/>
              <a:solidFill>
                <a:schemeClr val="accent2">
                  <a:lumMod val="75000"/>
                </a:schemeClr>
              </a:solidFill>
              <a:effectLst>
                <a:outerShdw blurRad="38100" dist="25400" dir="5400000" algn="ctr" rotWithShape="0">
                  <a:srgbClr val="6E747A">
                    <a:alpha val="43000"/>
                  </a:srgbClr>
                </a:outerShdw>
              </a:effectLst>
            </a:endParaRPr>
          </a:p>
        </p:txBody>
      </p:sp>
      <p:sp>
        <p:nvSpPr>
          <p:cNvPr id="9" name="Subtitle 2"/>
          <p:cNvSpPr txBox="1">
            <a:spLocks/>
          </p:cNvSpPr>
          <p:nvPr/>
        </p:nvSpPr>
        <p:spPr>
          <a:xfrm>
            <a:off x="870859" y="4537860"/>
            <a:ext cx="5791200" cy="1688735"/>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1800" b="0" i="0" kern="1200" cap="all">
                <a:solidFill>
                  <a:schemeClr val="accent1"/>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charset="2"/>
              <a:buNone/>
              <a:defRPr sz="1600" b="0" i="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9pPr>
          </a:lstStyle>
          <a:p>
            <a:pPr algn="ctr"/>
            <a:r>
              <a:rPr lang="fa-IR" sz="6600" cap="none" dirty="0" smtClean="0">
                <a:ln w="0"/>
                <a:solidFill>
                  <a:schemeClr val="accent2">
                    <a:lumMod val="75000"/>
                  </a:schemeClr>
                </a:solidFill>
                <a:effectLst>
                  <a:outerShdw blurRad="38100" dist="25400" dir="5400000" algn="ctr" rotWithShape="0">
                    <a:srgbClr val="6E747A">
                      <a:alpha val="43000"/>
                    </a:srgbClr>
                  </a:outerShdw>
                </a:effectLst>
              </a:rPr>
              <a:t>جسم غیر شفاف</a:t>
            </a:r>
            <a:endParaRPr lang="en-US" sz="6600" cap="none" dirty="0">
              <a:ln w="0"/>
              <a:solidFill>
                <a:schemeClr val="accent2">
                  <a:lumMod val="75000"/>
                </a:schemeClr>
              </a:solidFill>
              <a:effectLst>
                <a:outerShdw blurRad="38100" dist="25400" dir="5400000" algn="ctr" rotWithShape="0">
                  <a:srgbClr val="6E747A">
                    <a:alpha val="43000"/>
                  </a:srgbClr>
                </a:outerShdw>
              </a:effectLst>
            </a:endParaRPr>
          </a:p>
        </p:txBody>
      </p:sp>
      <p:sp>
        <p:nvSpPr>
          <p:cNvPr id="10" name="Subtitle 2"/>
          <p:cNvSpPr txBox="1">
            <a:spLocks/>
          </p:cNvSpPr>
          <p:nvPr/>
        </p:nvSpPr>
        <p:spPr>
          <a:xfrm>
            <a:off x="2925119" y="747137"/>
            <a:ext cx="5617030" cy="1375226"/>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1800" b="0" i="0" kern="1200" cap="all">
                <a:solidFill>
                  <a:schemeClr val="accent1"/>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charset="2"/>
              <a:buNone/>
              <a:defRPr sz="1600" b="0" i="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9pPr>
          </a:lstStyle>
          <a:p>
            <a:pPr marL="857250" indent="-857250" algn="ctr" rtl="1">
              <a:buFont typeface="Arial" panose="020B0604020202020204" pitchFamily="34" charset="0"/>
              <a:buChar char="•"/>
            </a:pPr>
            <a:r>
              <a:rPr lang="fa-IR" sz="6000" dirty="0" smtClean="0">
                <a:solidFill>
                  <a:schemeClr val="accent1">
                    <a:lumMod val="75000"/>
                  </a:schemeClr>
                </a:solidFill>
              </a:rPr>
              <a:t>کلیات مباحث نور</a:t>
            </a:r>
            <a:endParaRPr lang="en-US" sz="6000" dirty="0">
              <a:solidFill>
                <a:schemeClr val="accent1">
                  <a:lumMod val="75000"/>
                </a:schemeClr>
              </a:solidFill>
            </a:endParaRPr>
          </a:p>
        </p:txBody>
      </p:sp>
    </p:spTree>
    <p:custDataLst>
      <p:tags r:id="rId1"/>
    </p:custDataLst>
    <p:extLst>
      <p:ext uri="{BB962C8B-B14F-4D97-AF65-F5344CB8AC3E}">
        <p14:creationId xmlns:p14="http://schemas.microsoft.com/office/powerpoint/2010/main" val="2952612774"/>
      </p:ext>
    </p:extLst>
  </p:cSld>
  <p:clrMapOvr>
    <a:masterClrMapping/>
  </p:clrMapOvr>
  <p:transition spd="slow" advTm="9763">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checkerboard(across)">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checkerboard(across)">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7" grpId="0" animBg="1"/>
      <p:bldP spid="8" grpId="0"/>
      <p:bldP spid="9"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7567" y="2076996"/>
            <a:ext cx="11717382" cy="1754326"/>
          </a:xfrm>
          <a:prstGeom prst="rect">
            <a:avLst/>
          </a:prstGeom>
        </p:spPr>
        <p:txBody>
          <a:bodyPr wrap="square">
            <a:spAutoFit/>
            <a:scene3d>
              <a:camera prst="orthographicFront"/>
              <a:lightRig rig="threePt" dir="t"/>
            </a:scene3d>
            <a:sp3d extrusionH="57150">
              <a:bevelT w="38100" h="38100" prst="relaxedInset"/>
            </a:sp3d>
          </a:bodyPr>
          <a:lstStyle/>
          <a:p>
            <a:pPr algn="r"/>
            <a:r>
              <a:rPr lang="fa-IR" sz="3600" b="1" dirty="0">
                <a:solidFill>
                  <a:srgbClr val="B4176D"/>
                </a:solidFill>
                <a:effectLst>
                  <a:outerShdw blurRad="38100" dist="19050" dir="2700000" algn="tl">
                    <a:schemeClr val="dk1">
                      <a:alpha val="40000"/>
                    </a:schemeClr>
                  </a:outerShdw>
                </a:effectLst>
                <a:latin typeface="Calibri" panose="020F0502020204030204" pitchFamily="34" charset="0"/>
                <a:ea typeface="Calibri" panose="020F0502020204030204" pitchFamily="34" charset="0"/>
              </a:rPr>
              <a:t>جسم شفاف</a:t>
            </a:r>
            <a:r>
              <a:rPr lang="fa-IR" sz="3600" b="1" dirty="0" smtClean="0">
                <a:solidFill>
                  <a:srgbClr val="B4176D"/>
                </a:solidFill>
                <a:effectLst>
                  <a:outerShdw blurRad="38100" dist="19050" dir="2700000" algn="tl">
                    <a:schemeClr val="dk1">
                      <a:alpha val="40000"/>
                    </a:schemeClr>
                  </a:outerShdw>
                </a:effectLst>
                <a:latin typeface="Calibri" panose="020F0502020204030204" pitchFamily="34" charset="0"/>
                <a:ea typeface="Calibri" panose="020F0502020204030204" pitchFamily="34" charset="0"/>
              </a:rPr>
              <a:t>:</a:t>
            </a:r>
          </a:p>
          <a:p>
            <a:pPr algn="r"/>
            <a:endParaRPr lang="fa-IR" sz="3600" b="1" dirty="0" smtClean="0">
              <a:solidFill>
                <a:srgbClr val="B4176D"/>
              </a:solidFill>
              <a:effectLst>
                <a:outerShdw blurRad="38100" dist="19050" dir="2700000" algn="tl">
                  <a:schemeClr val="dk1">
                    <a:alpha val="40000"/>
                  </a:schemeClr>
                </a:outerShdw>
              </a:effectLst>
              <a:latin typeface="Calibri" panose="020F0502020204030204" pitchFamily="34" charset="0"/>
              <a:ea typeface="Calibri" panose="020F0502020204030204" pitchFamily="34" charset="0"/>
            </a:endParaRPr>
          </a:p>
          <a:p>
            <a:pPr algn="r"/>
            <a:r>
              <a:rPr lang="fa-IR" sz="3600" dirty="0" smtClean="0">
                <a:solidFill>
                  <a:srgbClr val="000000"/>
                </a:solidFill>
                <a:effectLst>
                  <a:outerShdw blurRad="38100" dist="19050" dir="2700000" algn="tl">
                    <a:schemeClr val="dk1">
                      <a:alpha val="40000"/>
                    </a:schemeClr>
                  </a:outerShdw>
                </a:effectLst>
                <a:latin typeface="Calibri" panose="020F0502020204030204" pitchFamily="34" charset="0"/>
                <a:ea typeface="Calibri" panose="020F0502020204030204" pitchFamily="34" charset="0"/>
              </a:rPr>
              <a:t>جسمی </a:t>
            </a:r>
            <a:r>
              <a:rPr lang="fa-IR" sz="3600" dirty="0">
                <a:solidFill>
                  <a:srgbClr val="000000"/>
                </a:solidFill>
                <a:effectLst>
                  <a:outerShdw blurRad="38100" dist="19050" dir="2700000" algn="tl">
                    <a:schemeClr val="dk1">
                      <a:alpha val="40000"/>
                    </a:schemeClr>
                  </a:outerShdw>
                </a:effectLst>
                <a:latin typeface="Calibri" panose="020F0502020204030204" pitchFamily="34" charset="0"/>
                <a:ea typeface="Calibri" panose="020F0502020204030204" pitchFamily="34" charset="0"/>
              </a:rPr>
              <a:t>است که نور را از خود عبورمی </a:t>
            </a:r>
            <a:r>
              <a:rPr lang="fa-IR" sz="3600" dirty="0" smtClean="0">
                <a:solidFill>
                  <a:srgbClr val="000000"/>
                </a:solidFill>
                <a:effectLst>
                  <a:outerShdw blurRad="38100" dist="19050" dir="2700000" algn="tl">
                    <a:schemeClr val="dk1">
                      <a:alpha val="40000"/>
                    </a:schemeClr>
                  </a:outerShdw>
                </a:effectLst>
                <a:latin typeface="Calibri" panose="020F0502020204030204" pitchFamily="34" charset="0"/>
                <a:ea typeface="Calibri" panose="020F0502020204030204" pitchFamily="34" charset="0"/>
              </a:rPr>
              <a:t>دهد مانند شیشه </a:t>
            </a:r>
            <a:r>
              <a:rPr lang="fa-IR" sz="3600" dirty="0">
                <a:solidFill>
                  <a:srgbClr val="000000"/>
                </a:solidFill>
                <a:effectLst>
                  <a:outerShdw blurRad="38100" dist="19050" dir="2700000" algn="tl">
                    <a:schemeClr val="dk1">
                      <a:alpha val="40000"/>
                    </a:schemeClr>
                  </a:outerShdw>
                </a:effectLst>
                <a:latin typeface="Calibri" panose="020F0502020204030204" pitchFamily="34" charset="0"/>
                <a:ea typeface="Calibri" panose="020F0502020204030204" pitchFamily="34" charset="0"/>
              </a:rPr>
              <a:t>،آب، الماس و....</a:t>
            </a:r>
            <a:endParaRPr lang="en-US" dirty="0"/>
          </a:p>
        </p:txBody>
      </p:sp>
      <p:sp>
        <p:nvSpPr>
          <p:cNvPr id="5" name="Subtitle 2"/>
          <p:cNvSpPr txBox="1">
            <a:spLocks/>
          </p:cNvSpPr>
          <p:nvPr/>
        </p:nvSpPr>
        <p:spPr>
          <a:xfrm>
            <a:off x="3093719" y="746030"/>
            <a:ext cx="5791200" cy="1688735"/>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1800" b="0" i="0" kern="1200" cap="all">
                <a:solidFill>
                  <a:schemeClr val="accent1"/>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charset="2"/>
              <a:buNone/>
              <a:defRPr sz="1600" b="0" i="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9pPr>
          </a:lstStyle>
          <a:p>
            <a:pPr algn="ctr"/>
            <a:r>
              <a:rPr lang="fa-IR" sz="6600" cap="none" dirty="0" smtClean="0">
                <a:ln w="0"/>
                <a:effectLst>
                  <a:outerShdw blurRad="38100" dist="25400" dir="5400000" algn="ctr" rotWithShape="0">
                    <a:srgbClr val="6E747A">
                      <a:alpha val="43000"/>
                    </a:srgbClr>
                  </a:outerShdw>
                </a:effectLst>
              </a:rPr>
              <a:t>کلیات مباحث نور</a:t>
            </a:r>
            <a:endParaRPr lang="en-US" sz="6600" cap="none" dirty="0">
              <a:ln w="0"/>
              <a:effectLst>
                <a:outerShdw blurRad="38100" dist="25400" dir="5400000" algn="ctr" rotWithShape="0">
                  <a:srgbClr val="6E747A">
                    <a:alpha val="43000"/>
                  </a:srgbClr>
                </a:outerShdw>
              </a:effectLst>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3762" y="4182707"/>
            <a:ext cx="2434046" cy="2121132"/>
          </a:xfrm>
          <a:prstGeom prst="rect">
            <a:avLst/>
          </a:prstGeom>
          <a:ln>
            <a:noFill/>
          </a:ln>
          <a:effectLst>
            <a:softEdge rad="112500"/>
          </a:effectLst>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02356" y="4171711"/>
            <a:ext cx="2447084" cy="2132128"/>
          </a:xfrm>
          <a:prstGeom prst="rect">
            <a:avLst/>
          </a:prstGeom>
          <a:ln>
            <a:noFill/>
          </a:ln>
          <a:effectLst>
            <a:softEdge rad="112500"/>
          </a:effectLst>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45013" y="4182707"/>
            <a:ext cx="2447084" cy="2143125"/>
          </a:xfrm>
          <a:prstGeom prst="rect">
            <a:avLst/>
          </a:prstGeom>
          <a:ln>
            <a:noFill/>
          </a:ln>
          <a:effectLst>
            <a:softEdge rad="112500"/>
          </a:effectLst>
        </p:spPr>
      </p:pic>
    </p:spTree>
    <p:custDataLst>
      <p:tags r:id="rId1"/>
    </p:custDataLst>
    <p:extLst>
      <p:ext uri="{BB962C8B-B14F-4D97-AF65-F5344CB8AC3E}">
        <p14:creationId xmlns:p14="http://schemas.microsoft.com/office/powerpoint/2010/main" val="3953873253"/>
      </p:ext>
    </p:extLst>
  </p:cSld>
  <p:clrMapOvr>
    <a:masterClrMapping/>
  </p:clrMapOvr>
  <p:transition spd="slow" advTm="12571">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1)">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heckerboard(across)">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checkerboard(across)">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checkerboard(across)">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1.8|2.1|1.5"/>
</p:tagLst>
</file>

<file path=ppt/tags/tag10.xml><?xml version="1.0" encoding="utf-8"?>
<p:tagLst xmlns:a="http://schemas.openxmlformats.org/drawingml/2006/main" xmlns:r="http://schemas.openxmlformats.org/officeDocument/2006/relationships" xmlns:p="http://schemas.openxmlformats.org/presentationml/2006/main">
  <p:tag name="TIMING" val="|2.2|1.5|4.6"/>
</p:tagLst>
</file>

<file path=ppt/tags/tag11.xml><?xml version="1.0" encoding="utf-8"?>
<p:tagLst xmlns:a="http://schemas.openxmlformats.org/drawingml/2006/main" xmlns:r="http://schemas.openxmlformats.org/officeDocument/2006/relationships" xmlns:p="http://schemas.openxmlformats.org/presentationml/2006/main">
  <p:tag name="TIMING" val="|0.2|1.8|1.7"/>
</p:tagLst>
</file>

<file path=ppt/tags/tag12.xml><?xml version="1.0" encoding="utf-8"?>
<p:tagLst xmlns:a="http://schemas.openxmlformats.org/drawingml/2006/main" xmlns:r="http://schemas.openxmlformats.org/officeDocument/2006/relationships" xmlns:p="http://schemas.openxmlformats.org/presentationml/2006/main">
  <p:tag name="TIMING" val="|0.1|4.6|1|1.8|5"/>
</p:tagLst>
</file>

<file path=ppt/tags/tag13.xml><?xml version="1.0" encoding="utf-8"?>
<p:tagLst xmlns:a="http://schemas.openxmlformats.org/drawingml/2006/main" xmlns:r="http://schemas.openxmlformats.org/officeDocument/2006/relationships" xmlns:p="http://schemas.openxmlformats.org/presentationml/2006/main">
  <p:tag name="TIMING" val="|1.6|1.3|19.8|24.2|0.7|2.1"/>
</p:tagLst>
</file>

<file path=ppt/tags/tag14.xml><?xml version="1.0" encoding="utf-8"?>
<p:tagLst xmlns:a="http://schemas.openxmlformats.org/drawingml/2006/main" xmlns:r="http://schemas.openxmlformats.org/officeDocument/2006/relationships" xmlns:p="http://schemas.openxmlformats.org/presentationml/2006/main">
  <p:tag name="TIMING" val="|1.7|1.9"/>
</p:tagLst>
</file>

<file path=ppt/tags/tag15.xml><?xml version="1.0" encoding="utf-8"?>
<p:tagLst xmlns:a="http://schemas.openxmlformats.org/drawingml/2006/main" xmlns:r="http://schemas.openxmlformats.org/officeDocument/2006/relationships" xmlns:p="http://schemas.openxmlformats.org/presentationml/2006/main">
  <p:tag name="TIMING" val="|0|1.2|1.4"/>
</p:tagLst>
</file>

<file path=ppt/tags/tag16.xml><?xml version="1.0" encoding="utf-8"?>
<p:tagLst xmlns:a="http://schemas.openxmlformats.org/drawingml/2006/main" xmlns:r="http://schemas.openxmlformats.org/officeDocument/2006/relationships" xmlns:p="http://schemas.openxmlformats.org/presentationml/2006/main">
  <p:tag name="TIMING" val="|0.1|1.6|20.4|1"/>
</p:tagLst>
</file>

<file path=ppt/tags/tag17.xml><?xml version="1.0" encoding="utf-8"?>
<p:tagLst xmlns:a="http://schemas.openxmlformats.org/drawingml/2006/main" xmlns:r="http://schemas.openxmlformats.org/officeDocument/2006/relationships" xmlns:p="http://schemas.openxmlformats.org/presentationml/2006/main">
  <p:tag name="TIMING" val="|0|2|3.3|44.5"/>
</p:tagLst>
</file>

<file path=ppt/tags/tag18.xml><?xml version="1.0" encoding="utf-8"?>
<p:tagLst xmlns:a="http://schemas.openxmlformats.org/drawingml/2006/main" xmlns:r="http://schemas.openxmlformats.org/officeDocument/2006/relationships" xmlns:p="http://schemas.openxmlformats.org/presentationml/2006/main">
  <p:tag name="TIMING" val="|2|2.1|16.3|26.3|1.1|1.9|0.9"/>
</p:tagLst>
</file>

<file path=ppt/tags/tag19.xml><?xml version="1.0" encoding="utf-8"?>
<p:tagLst xmlns:a="http://schemas.openxmlformats.org/drawingml/2006/main" xmlns:r="http://schemas.openxmlformats.org/officeDocument/2006/relationships" xmlns:p="http://schemas.openxmlformats.org/presentationml/2006/main">
  <p:tag name="TIMING" val="|0.1|1.8"/>
</p:tagLst>
</file>

<file path=ppt/tags/tag2.xml><?xml version="1.0" encoding="utf-8"?>
<p:tagLst xmlns:a="http://schemas.openxmlformats.org/drawingml/2006/main" xmlns:r="http://schemas.openxmlformats.org/officeDocument/2006/relationships" xmlns:p="http://schemas.openxmlformats.org/presentationml/2006/main">
  <p:tag name="TIMING" val="|0.7|3|4.2|1.8|1.4"/>
</p:tagLst>
</file>

<file path=ppt/tags/tag20.xml><?xml version="1.0" encoding="utf-8"?>
<p:tagLst xmlns:a="http://schemas.openxmlformats.org/drawingml/2006/main" xmlns:r="http://schemas.openxmlformats.org/officeDocument/2006/relationships" xmlns:p="http://schemas.openxmlformats.org/presentationml/2006/main">
  <p:tag name="TIMING" val="|1.6|1.4"/>
</p:tagLst>
</file>

<file path=ppt/tags/tag21.xml><?xml version="1.0" encoding="utf-8"?>
<p:tagLst xmlns:a="http://schemas.openxmlformats.org/drawingml/2006/main" xmlns:r="http://schemas.openxmlformats.org/officeDocument/2006/relationships" xmlns:p="http://schemas.openxmlformats.org/presentationml/2006/main">
  <p:tag name="TIMING" val="|1.8|0.9|3.7"/>
</p:tagLst>
</file>

<file path=ppt/tags/tag22.xml><?xml version="1.0" encoding="utf-8"?>
<p:tagLst xmlns:a="http://schemas.openxmlformats.org/drawingml/2006/main" xmlns:r="http://schemas.openxmlformats.org/officeDocument/2006/relationships" xmlns:p="http://schemas.openxmlformats.org/presentationml/2006/main">
  <p:tag name="TIMING" val="|0|2|1.9"/>
</p:tagLst>
</file>

<file path=ppt/tags/tag23.xml><?xml version="1.0" encoding="utf-8"?>
<p:tagLst xmlns:a="http://schemas.openxmlformats.org/drawingml/2006/main" xmlns:r="http://schemas.openxmlformats.org/officeDocument/2006/relationships" xmlns:p="http://schemas.openxmlformats.org/presentationml/2006/main">
  <p:tag name="TIMING" val="|0.2|2.4|6.8"/>
</p:tagLst>
</file>

<file path=ppt/tags/tag24.xml><?xml version="1.0" encoding="utf-8"?>
<p:tagLst xmlns:a="http://schemas.openxmlformats.org/drawingml/2006/main" xmlns:r="http://schemas.openxmlformats.org/officeDocument/2006/relationships" xmlns:p="http://schemas.openxmlformats.org/presentationml/2006/main">
  <p:tag name="TIMING" val="|2.1|1|3.5|3.8|3.3|2.7|8.7|6.4"/>
</p:tagLst>
</file>

<file path=ppt/tags/tag25.xml><?xml version="1.0" encoding="utf-8"?>
<p:tagLst xmlns:a="http://schemas.openxmlformats.org/drawingml/2006/main" xmlns:r="http://schemas.openxmlformats.org/officeDocument/2006/relationships" xmlns:p="http://schemas.openxmlformats.org/presentationml/2006/main">
  <p:tag name="TIMING" val="|0.1|2.1|2.7"/>
</p:tagLst>
</file>

<file path=ppt/tags/tag26.xml><?xml version="1.0" encoding="utf-8"?>
<p:tagLst xmlns:a="http://schemas.openxmlformats.org/drawingml/2006/main" xmlns:r="http://schemas.openxmlformats.org/officeDocument/2006/relationships" xmlns:p="http://schemas.openxmlformats.org/presentationml/2006/main">
  <p:tag name="TIMING" val="|1.3|2.1|2.9"/>
</p:tagLst>
</file>

<file path=ppt/tags/tag27.xml><?xml version="1.0" encoding="utf-8"?>
<p:tagLst xmlns:a="http://schemas.openxmlformats.org/drawingml/2006/main" xmlns:r="http://schemas.openxmlformats.org/officeDocument/2006/relationships" xmlns:p="http://schemas.openxmlformats.org/presentationml/2006/main">
  <p:tag name="TIMING" val="|1.9|1.3|1.9|0.9"/>
</p:tagLst>
</file>

<file path=ppt/tags/tag28.xml><?xml version="1.0" encoding="utf-8"?>
<p:tagLst xmlns:a="http://schemas.openxmlformats.org/drawingml/2006/main" xmlns:r="http://schemas.openxmlformats.org/officeDocument/2006/relationships" xmlns:p="http://schemas.openxmlformats.org/presentationml/2006/main">
  <p:tag name="TIMING" val="|0.1|1.9|1.5|1.3"/>
</p:tagLst>
</file>

<file path=ppt/tags/tag29.xml><?xml version="1.0" encoding="utf-8"?>
<p:tagLst xmlns:a="http://schemas.openxmlformats.org/drawingml/2006/main" xmlns:r="http://schemas.openxmlformats.org/officeDocument/2006/relationships" xmlns:p="http://schemas.openxmlformats.org/presentationml/2006/main">
  <p:tag name="TIMING" val="|0.3|2|1.9|2.5"/>
</p:tagLst>
</file>

<file path=ppt/tags/tag3.xml><?xml version="1.0" encoding="utf-8"?>
<p:tagLst xmlns:a="http://schemas.openxmlformats.org/drawingml/2006/main" xmlns:r="http://schemas.openxmlformats.org/officeDocument/2006/relationships" xmlns:p="http://schemas.openxmlformats.org/presentationml/2006/main">
  <p:tag name="TIMING" val="|1.6|2.1|7.2|1.5|1.1"/>
</p:tagLst>
</file>

<file path=ppt/tags/tag30.xml><?xml version="1.0" encoding="utf-8"?>
<p:tagLst xmlns:a="http://schemas.openxmlformats.org/drawingml/2006/main" xmlns:r="http://schemas.openxmlformats.org/officeDocument/2006/relationships" xmlns:p="http://schemas.openxmlformats.org/presentationml/2006/main">
  <p:tag name="TIMING" val="|1.9|2.1|1.7|4.6|6.4|7.6|2.6"/>
</p:tagLst>
</file>

<file path=ppt/tags/tag31.xml><?xml version="1.0" encoding="utf-8"?>
<p:tagLst xmlns:a="http://schemas.openxmlformats.org/drawingml/2006/main" xmlns:r="http://schemas.openxmlformats.org/officeDocument/2006/relationships" xmlns:p="http://schemas.openxmlformats.org/presentationml/2006/main">
  <p:tag name="TIMING" val="|1.6|0.8|3"/>
</p:tagLst>
</file>

<file path=ppt/tags/tag32.xml><?xml version="1.0" encoding="utf-8"?>
<p:tagLst xmlns:a="http://schemas.openxmlformats.org/drawingml/2006/main" xmlns:r="http://schemas.openxmlformats.org/officeDocument/2006/relationships" xmlns:p="http://schemas.openxmlformats.org/presentationml/2006/main">
  <p:tag name="TIMING" val="|0.1|2|0.8"/>
</p:tagLst>
</file>

<file path=ppt/tags/tag33.xml><?xml version="1.0" encoding="utf-8"?>
<p:tagLst xmlns:a="http://schemas.openxmlformats.org/drawingml/2006/main" xmlns:r="http://schemas.openxmlformats.org/officeDocument/2006/relationships" xmlns:p="http://schemas.openxmlformats.org/presentationml/2006/main">
  <p:tag name="TIMING" val="|0.6|2|2.1"/>
</p:tagLst>
</file>

<file path=ppt/tags/tag34.xml><?xml version="1.0" encoding="utf-8"?>
<p:tagLst xmlns:a="http://schemas.openxmlformats.org/drawingml/2006/main" xmlns:r="http://schemas.openxmlformats.org/officeDocument/2006/relationships" xmlns:p="http://schemas.openxmlformats.org/presentationml/2006/main">
  <p:tag name="TIMING" val="|0|1.9|2.1"/>
</p:tagLst>
</file>

<file path=ppt/tags/tag35.xml><?xml version="1.0" encoding="utf-8"?>
<p:tagLst xmlns:a="http://schemas.openxmlformats.org/drawingml/2006/main" xmlns:r="http://schemas.openxmlformats.org/officeDocument/2006/relationships" xmlns:p="http://schemas.openxmlformats.org/presentationml/2006/main">
  <p:tag name="TIMING" val="|0.6|2.1|2.6"/>
</p:tagLst>
</file>

<file path=ppt/tags/tag36.xml><?xml version="1.0" encoding="utf-8"?>
<p:tagLst xmlns:a="http://schemas.openxmlformats.org/drawingml/2006/main" xmlns:r="http://schemas.openxmlformats.org/officeDocument/2006/relationships" xmlns:p="http://schemas.openxmlformats.org/presentationml/2006/main">
  <p:tag name="TIMING" val="|0.1|1.5|1.3"/>
</p:tagLst>
</file>

<file path=ppt/tags/tag37.xml><?xml version="1.0" encoding="utf-8"?>
<p:tagLst xmlns:a="http://schemas.openxmlformats.org/drawingml/2006/main" xmlns:r="http://schemas.openxmlformats.org/officeDocument/2006/relationships" xmlns:p="http://schemas.openxmlformats.org/presentationml/2006/main">
  <p:tag name="TIMING" val="|0.5|1.8|1.7"/>
</p:tagLst>
</file>

<file path=ppt/tags/tag38.xml><?xml version="1.0" encoding="utf-8"?>
<p:tagLst xmlns:a="http://schemas.openxmlformats.org/drawingml/2006/main" xmlns:r="http://schemas.openxmlformats.org/officeDocument/2006/relationships" xmlns:p="http://schemas.openxmlformats.org/presentationml/2006/main">
  <p:tag name="TIMING" val="|2.1|1.2|2.6"/>
</p:tagLst>
</file>

<file path=ppt/tags/tag39.xml><?xml version="1.0" encoding="utf-8"?>
<p:tagLst xmlns:a="http://schemas.openxmlformats.org/drawingml/2006/main" xmlns:r="http://schemas.openxmlformats.org/officeDocument/2006/relationships" xmlns:p="http://schemas.openxmlformats.org/presentationml/2006/main">
  <p:tag name="TIMING" val="|0|1.3|1.4|21.2|8.2|12.7"/>
</p:tagLst>
</file>

<file path=ppt/tags/tag4.xml><?xml version="1.0" encoding="utf-8"?>
<p:tagLst xmlns:a="http://schemas.openxmlformats.org/drawingml/2006/main" xmlns:r="http://schemas.openxmlformats.org/officeDocument/2006/relationships" xmlns:p="http://schemas.openxmlformats.org/presentationml/2006/main">
  <p:tag name="TIMING" val="|0.6|1.3|4.2"/>
</p:tagLst>
</file>

<file path=ppt/tags/tag40.xml><?xml version="1.0" encoding="utf-8"?>
<p:tagLst xmlns:a="http://schemas.openxmlformats.org/drawingml/2006/main" xmlns:r="http://schemas.openxmlformats.org/officeDocument/2006/relationships" xmlns:p="http://schemas.openxmlformats.org/presentationml/2006/main">
  <p:tag name="TIMING" val="|0.5|2.2|9.3|0.5|0.8|0.8|1.6"/>
</p:tagLst>
</file>

<file path=ppt/tags/tag41.xml><?xml version="1.0" encoding="utf-8"?>
<p:tagLst xmlns:a="http://schemas.openxmlformats.org/drawingml/2006/main" xmlns:r="http://schemas.openxmlformats.org/officeDocument/2006/relationships" xmlns:p="http://schemas.openxmlformats.org/presentationml/2006/main">
  <p:tag name="TIMING" val="|0.1|2|1.2|3"/>
</p:tagLst>
</file>

<file path=ppt/tags/tag42.xml><?xml version="1.0" encoding="utf-8"?>
<p:tagLst xmlns:a="http://schemas.openxmlformats.org/drawingml/2006/main" xmlns:r="http://schemas.openxmlformats.org/officeDocument/2006/relationships" xmlns:p="http://schemas.openxmlformats.org/presentationml/2006/main">
  <p:tag name="TIMING" val="|3"/>
</p:tagLst>
</file>

<file path=ppt/tags/tag5.xml><?xml version="1.0" encoding="utf-8"?>
<p:tagLst xmlns:a="http://schemas.openxmlformats.org/drawingml/2006/main" xmlns:r="http://schemas.openxmlformats.org/officeDocument/2006/relationships" xmlns:p="http://schemas.openxmlformats.org/presentationml/2006/main">
  <p:tag name="TIMING" val="|0.3|1.4|2.1"/>
</p:tagLst>
</file>

<file path=ppt/tags/tag6.xml><?xml version="1.0" encoding="utf-8"?>
<p:tagLst xmlns:a="http://schemas.openxmlformats.org/drawingml/2006/main" xmlns:r="http://schemas.openxmlformats.org/officeDocument/2006/relationships" xmlns:p="http://schemas.openxmlformats.org/presentationml/2006/main">
  <p:tag name="TIMING" val="|0.2|1.7"/>
</p:tagLst>
</file>

<file path=ppt/tags/tag7.xml><?xml version="1.0" encoding="utf-8"?>
<p:tagLst xmlns:a="http://schemas.openxmlformats.org/drawingml/2006/main" xmlns:r="http://schemas.openxmlformats.org/officeDocument/2006/relationships" xmlns:p="http://schemas.openxmlformats.org/presentationml/2006/main">
  <p:tag name="TIMING" val="|0.4|1.8|2.8|0.9|1.1"/>
</p:tagLst>
</file>

<file path=ppt/tags/tag8.xml><?xml version="1.0" encoding="utf-8"?>
<p:tagLst xmlns:a="http://schemas.openxmlformats.org/drawingml/2006/main" xmlns:r="http://schemas.openxmlformats.org/officeDocument/2006/relationships" xmlns:p="http://schemas.openxmlformats.org/presentationml/2006/main">
  <p:tag name="TIMING" val="|0|1.7|6.4|1.3|1.2"/>
</p:tagLst>
</file>

<file path=ppt/tags/tag9.xml><?xml version="1.0" encoding="utf-8"?>
<p:tagLst xmlns:a="http://schemas.openxmlformats.org/drawingml/2006/main" xmlns:r="http://schemas.openxmlformats.org/officeDocument/2006/relationships" xmlns:p="http://schemas.openxmlformats.org/presentationml/2006/main">
  <p:tag name="TIMING" val="|1.2|1.5"/>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Custom 3">
      <a:dk1>
        <a:sysClr val="windowText" lastClr="000000"/>
      </a:dk1>
      <a:lt1>
        <a:sysClr val="window" lastClr="FFFFFF"/>
      </a:lt1>
      <a:dk2>
        <a:srgbClr val="8A8A9B"/>
      </a:dk2>
      <a:lt2>
        <a:srgbClr val="D8D9DC"/>
      </a:lt2>
      <a:accent1>
        <a:srgbClr val="B4176D"/>
      </a:accent1>
      <a:accent2>
        <a:srgbClr val="962399"/>
      </a:accent2>
      <a:accent3>
        <a:srgbClr val="4EA6DC"/>
      </a:accent3>
      <a:accent4>
        <a:srgbClr val="4775E7"/>
      </a:accent4>
      <a:accent5>
        <a:srgbClr val="8971E1"/>
      </a:accent5>
      <a:accent6>
        <a:srgbClr val="D54773"/>
      </a:accent6>
      <a:hlink>
        <a:srgbClr val="6B9F25"/>
      </a:hlink>
      <a:folHlink>
        <a:srgbClr val="8C8C8C"/>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A3AB87EF-B655-4FFF-8D05-F333AD7F2789}"/>
    </a:ext>
  </a:extLst>
</a:theme>
</file>

<file path=docProps/app.xml><?xml version="1.0" encoding="utf-8"?>
<Properties xmlns="http://schemas.openxmlformats.org/officeDocument/2006/extended-properties" xmlns:vt="http://schemas.openxmlformats.org/officeDocument/2006/docPropsVTypes">
  <Template>Ion</Template>
  <TotalTime>2052</TotalTime>
  <Words>1254</Words>
  <Application>Microsoft Office PowerPoint</Application>
  <PresentationFormat>Widescreen</PresentationFormat>
  <Paragraphs>192</Paragraphs>
  <Slides>43</Slides>
  <Notes>0</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43</vt:i4>
      </vt:variant>
    </vt:vector>
  </HeadingPairs>
  <TitlesOfParts>
    <vt:vector size="53" baseType="lpstr">
      <vt:lpstr>Aldhabi</vt:lpstr>
      <vt:lpstr>Arabic Typesetting</vt:lpstr>
      <vt:lpstr>Arial</vt:lpstr>
      <vt:lpstr>Calibri</vt:lpstr>
      <vt:lpstr>Cambria Math</vt:lpstr>
      <vt:lpstr>Century Gothic</vt:lpstr>
      <vt:lpstr>Tahoma</vt:lpstr>
      <vt:lpstr>Times New Roman</vt:lpstr>
      <vt:lpstr>Wingdings 3</vt:lpstr>
      <vt:lpstr>Ion Boardroom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آینه ‌تخت                      </vt:lpstr>
      <vt:lpstr>آینه تخت                     </vt:lpstr>
      <vt:lpstr>آینه تخت                      </vt:lpstr>
      <vt:lpstr>آینه تخت                       </vt:lpstr>
      <vt:lpstr>PowerPoint Presentation</vt:lpstr>
      <vt:lpstr>آینه تخت                       </vt:lpstr>
      <vt:lpstr>آینه تخت                       </vt:lpstr>
      <vt:lpstr>آینه تخت                       </vt:lpstr>
      <vt:lpstr>آینه تخت                       </vt:lpstr>
      <vt:lpstr>زیبا بین                                  </vt:lpstr>
      <vt:lpstr>پریسکوپ                          </vt:lpstr>
      <vt:lpstr>آینه های کروی                 </vt:lpstr>
      <vt:lpstr>آینه های کروی                         </vt:lpstr>
      <vt:lpstr>آینه های کروی                </vt:lpstr>
      <vt:lpstr>آینه های کروی                </vt:lpstr>
      <vt:lpstr>آینه های کروی                </vt:lpstr>
      <vt:lpstr>آینه های کروی               </vt:lpstr>
      <vt:lpstr>آینه های کروی                </vt:lpstr>
      <vt:lpstr>آینه های کروی                </vt:lpstr>
      <vt:lpstr>آینه های کروی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Windows User</cp:lastModifiedBy>
  <cp:revision>120</cp:revision>
  <dcterms:created xsi:type="dcterms:W3CDTF">2020-03-02T10:04:11Z</dcterms:created>
  <dcterms:modified xsi:type="dcterms:W3CDTF">2020-03-08T14:04:32Z</dcterms:modified>
</cp:coreProperties>
</file>